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activeX/activeX3.xml" ContentType="application/vnd.ms-office.activeX+xml"/>
  <Override PartName="/ppt/activeX/activeX3.bin" ContentType="application/vnd.ms-office.activeX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95339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88225" y="51197"/>
            <a:ext cx="1236980" cy="21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82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山东星火国际传媒集团</a:t>
            </a: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2"/>
            <a:ext cx="2133600" cy="2750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C90D98-5565-48D3-A68C-547163AA57A7}" type="datetimeFigureOut">
              <a:rPr kumimoji="1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2020/8/24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2"/>
            <a:ext cx="2895600" cy="2750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2"/>
            <a:ext cx="2133600" cy="27503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29083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2"/>
            <a:ext cx="2133600" cy="273844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2"/>
            <a:ext cx="2895600" cy="273844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2"/>
            <a:ext cx="2133600" cy="273844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4362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wzz.org/yjy/yjy10/tupian/tupian.htm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png"/><Relationship Id="rId5" Type="http://schemas.openxmlformats.org/officeDocument/2006/relationships/image" Target="NULL" TargetMode="External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421833" y="2149498"/>
            <a:ext cx="2822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第二十章 第</a:t>
            </a:r>
            <a:r>
              <a:rPr lang="en-US" altLang="zh-CN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1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节</a:t>
            </a:r>
            <a:endParaRPr lang="zh-CN" sz="4000" baseline="-25000" dirty="0">
              <a:solidFill>
                <a:srgbClr val="FF0000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4048" y="2934342"/>
            <a:ext cx="3240360" cy="7078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 latinLnBrk="1" hangingPunct="0"/>
            <a:r>
              <a:rPr lang="zh-CN" altLang="en-US" sz="4000" dirty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磁现象</a:t>
            </a:r>
            <a:endParaRPr lang="zh-CN" altLang="en-US" sz="4000" dirty="0">
              <a:solidFill>
                <a:srgbClr val="FF0000"/>
              </a:solidFill>
              <a:latin typeface="迷你简粗倩" pitchFamily="65" charset="-122"/>
              <a:ea typeface="迷你简粗倩" pitchFamily="65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70" name="Text Box 6"/>
          <p:cNvSpPr txBox="1">
            <a:spLocks noChangeArrowheads="1"/>
          </p:cNvSpPr>
          <p:nvPr/>
        </p:nvSpPr>
        <p:spPr bwMode="auto">
          <a:xfrm>
            <a:off x="923291" y="1725746"/>
            <a:ext cx="7298055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问题</a:t>
            </a:r>
            <a:r>
              <a:rPr kumimoji="0" lang="en-US" altLang="zh-CN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：用普通的铁钉靠近大头针，能否吸起大头针？</a:t>
            </a:r>
            <a:r>
              <a:rPr kumimoji="0" lang="zh-CN" altLang="en-US" sz="1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5844" name="Text Box 7"/>
          <p:cNvSpPr txBox="1"/>
          <p:nvPr/>
        </p:nvSpPr>
        <p:spPr>
          <a:xfrm>
            <a:off x="503885" y="707833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1035272" name="Rectangle 8"/>
          <p:cNvSpPr/>
          <p:nvPr/>
        </p:nvSpPr>
        <p:spPr>
          <a:xfrm>
            <a:off x="923185" y="1287072"/>
            <a:ext cx="5871916" cy="43859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实验器材：条形磁体、大头针、铁钉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35273" name="Rectangle 9"/>
          <p:cNvSpPr/>
          <p:nvPr/>
        </p:nvSpPr>
        <p:spPr>
          <a:xfrm>
            <a:off x="814070" y="3515787"/>
            <a:ext cx="7517130" cy="956767"/>
          </a:xfrm>
          <a:prstGeom prst="rect">
            <a:avLst/>
          </a:prstGeom>
          <a:noFill/>
          <a:ln w="15875">
            <a:noFill/>
          </a:ln>
        </p:spPr>
        <p:txBody>
          <a:bodyPr wrap="square" lIns="68885" tIns="34443" rIns="68885" bIns="34443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一些物体在磁体或电流的作用下会获得磁性，这种现象叫做</a:t>
            </a:r>
            <a:r>
              <a:rPr lang="zh-CN" altLang="en-US" sz="2395" b="1" dirty="0">
                <a:solidFill>
                  <a:srgbClr val="0033CC"/>
                </a:solidFill>
                <a:latin typeface="Arial" panose="020B0604020202020204" pitchFamily="34" charset="0"/>
              </a:rPr>
              <a:t>磁化</a:t>
            </a:r>
            <a:r>
              <a:rPr lang="zh-CN" altLang="en-US" sz="2395" dirty="0">
                <a:latin typeface="Arial" panose="020B0604020202020204" pitchFamily="34" charset="0"/>
              </a:rPr>
              <a:t>。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35274" name="Text Box 10"/>
          <p:cNvSpPr txBox="1">
            <a:spLocks noChangeArrowheads="1"/>
          </p:cNvSpPr>
          <p:nvPr/>
        </p:nvSpPr>
        <p:spPr bwMode="auto">
          <a:xfrm>
            <a:off x="923290" y="2345768"/>
            <a:ext cx="7597140" cy="83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问题</a:t>
            </a:r>
            <a:r>
              <a:rPr kumimoji="0" lang="en-US" altLang="zh-CN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：能不能借助所给器材让铁钉做到吸引大头针的效果呢？说说你的办法</a:t>
            </a:r>
            <a:r>
              <a:rPr kumimoji="0" lang="zh-CN" altLang="en-US" sz="1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grpSp>
        <p:nvGrpSpPr>
          <p:cNvPr id="7169" name="组合 6147"/>
          <p:cNvGrpSpPr/>
          <p:nvPr/>
        </p:nvGrpSpPr>
        <p:grpSpPr>
          <a:xfrm>
            <a:off x="224156" y="-56655"/>
            <a:ext cx="2231817" cy="764488"/>
            <a:chOff x="0" y="0"/>
            <a:chExt cx="35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24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磁化现象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003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35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35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35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5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5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5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1035272" grpId="0"/>
      <p:bldP spid="1035273" grpId="0"/>
      <p:bldP spid="103527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Rectangle 2"/>
          <p:cNvSpPr>
            <a:spLocks noGrp="1"/>
          </p:cNvSpPr>
          <p:nvPr>
            <p:ph type="title" idx="4294967295"/>
          </p:nvPr>
        </p:nvSpPr>
        <p:spPr>
          <a:xfrm>
            <a:off x="1500646" y="3975497"/>
            <a:ext cx="5873104" cy="757238"/>
          </a:xfrm>
        </p:spPr>
        <p:txBody>
          <a:bodyPr vert="horz" wrap="square" lIns="68410" tIns="34205" rIns="68410" bIns="34205" anchor="ctr"/>
          <a:lstStyle/>
          <a:p>
            <a:r>
              <a:rPr lang="zh-CN" altLang="en-US" sz="2395" dirty="0"/>
              <a:t>磁化规律：被磁化成异名磁极。</a:t>
            </a:r>
          </a:p>
        </p:txBody>
      </p:sp>
      <p:pic>
        <p:nvPicPr>
          <p:cNvPr id="36867" name="Picture 3" descr="图片 0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80" y="464344"/>
            <a:ext cx="4202030" cy="35075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0564" name="Text Box 4"/>
          <p:cNvSpPr txBox="1"/>
          <p:nvPr/>
        </p:nvSpPr>
        <p:spPr>
          <a:xfrm>
            <a:off x="3656295" y="1977628"/>
            <a:ext cx="269604" cy="507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090565" name="Text Box 5"/>
          <p:cNvSpPr txBox="1"/>
          <p:nvPr/>
        </p:nvSpPr>
        <p:spPr>
          <a:xfrm>
            <a:off x="3925899" y="2842023"/>
            <a:ext cx="484576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9299174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0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90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0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0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0562" grpId="0"/>
      <p:bldP spid="1090564" grpId="0"/>
      <p:bldP spid="10905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4"/>
          <p:cNvSpPr>
            <a:spLocks noTextEdit="1"/>
          </p:cNvSpPr>
          <p:nvPr/>
        </p:nvSpPr>
        <p:spPr>
          <a:xfrm>
            <a:off x="231647" y="361691"/>
            <a:ext cx="4446693" cy="771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2695">
                <a:ln w="158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1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常见的一些被磁化的物体：</a:t>
            </a:r>
          </a:p>
        </p:txBody>
      </p:sp>
      <p:pic>
        <p:nvPicPr>
          <p:cNvPr id="37891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6711" y="1331355"/>
            <a:ext cx="1776777" cy="12227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6" descr="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533" y="2707811"/>
            <a:ext cx="2181778" cy="2160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7" descr="floppy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635" y="1145240"/>
            <a:ext cx="1884857" cy="159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8" descr="ka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6411" y="3275410"/>
            <a:ext cx="2209094" cy="146804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0012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90" name="Text Box 2"/>
          <p:cNvSpPr txBox="1">
            <a:spLocks noChangeArrowheads="1"/>
          </p:cNvSpPr>
          <p:nvPr/>
        </p:nvSpPr>
        <p:spPr bwMode="auto">
          <a:xfrm>
            <a:off x="523299" y="263848"/>
            <a:ext cx="5331519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395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幼圆" pitchFamily="49" charset="-122"/>
                <a:cs typeface="+mn-cs"/>
              </a:rPr>
              <a:t>磁现象在现代科技生产生活中的应用</a:t>
            </a:r>
          </a:p>
        </p:txBody>
      </p:sp>
      <p:grpSp>
        <p:nvGrpSpPr>
          <p:cNvPr id="38915" name="Group 3"/>
          <p:cNvGrpSpPr/>
          <p:nvPr/>
        </p:nvGrpSpPr>
        <p:grpSpPr>
          <a:xfrm>
            <a:off x="1175492" y="919894"/>
            <a:ext cx="2109329" cy="2075259"/>
            <a:chOff x="720" y="720"/>
            <a:chExt cx="1776" cy="1743"/>
          </a:xfrm>
        </p:grpSpPr>
        <p:graphicFrame>
          <p:nvGraphicFramePr>
            <p:cNvPr id="38925" name="Object 4"/>
            <p:cNvGraphicFramePr>
              <a:graphicFrameLocks noChangeAspect="1"/>
            </p:cNvGraphicFramePr>
            <p:nvPr/>
          </p:nvGraphicFramePr>
          <p:xfrm>
            <a:off x="720" y="720"/>
            <a:ext cx="1776" cy="12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4" r:id="rId3" imgW="2571750" imgH="1752600" progId="Paint.Picture">
                    <p:embed/>
                  </p:oleObj>
                </mc:Choice>
                <mc:Fallback>
                  <p:oleObj r:id="rId3" imgW="2571750" imgH="175260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20" y="720"/>
                          <a:ext cx="1776" cy="12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6293" name="Text Box 5"/>
            <p:cNvSpPr txBox="1">
              <a:spLocks noChangeArrowheads="1"/>
            </p:cNvSpPr>
            <p:nvPr/>
          </p:nvSpPr>
          <p:spPr bwMode="auto">
            <a:xfrm>
              <a:off x="768" y="1920"/>
              <a:ext cx="1632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1" lang="zh-CN" altLang="en-US" sz="1795" b="1" kern="1200" cap="none" spc="0" normalizeH="0" baseline="0" noProof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charset="0"/>
                  <a:ea typeface="宋体" panose="02010600030101010101" pitchFamily="2" charset="-122"/>
                  <a:cs typeface="+mn-cs"/>
                </a:rPr>
                <a:t>地质工作者正在进行磁法勘探</a:t>
              </a:r>
            </a:p>
          </p:txBody>
        </p:sp>
      </p:grpSp>
      <p:grpSp>
        <p:nvGrpSpPr>
          <p:cNvPr id="38916" name="Group 6"/>
          <p:cNvGrpSpPr/>
          <p:nvPr/>
        </p:nvGrpSpPr>
        <p:grpSpPr>
          <a:xfrm>
            <a:off x="1004570" y="2995683"/>
            <a:ext cx="2679418" cy="2189559"/>
            <a:chOff x="3312" y="1200"/>
            <a:chExt cx="2256" cy="1839"/>
          </a:xfrm>
        </p:grpSpPr>
        <p:graphicFrame>
          <p:nvGraphicFramePr>
            <p:cNvPr id="38923" name="Object 7"/>
            <p:cNvGraphicFramePr>
              <a:graphicFrameLocks noChangeAspect="1"/>
            </p:cNvGraphicFramePr>
            <p:nvPr/>
          </p:nvGraphicFramePr>
          <p:xfrm>
            <a:off x="3456" y="1200"/>
            <a:ext cx="1920" cy="1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5" r:id="rId5" imgW="2857500" imgH="1895475" progId="Paint.Picture">
                    <p:embed/>
                  </p:oleObj>
                </mc:Choice>
                <mc:Fallback>
                  <p:oleObj r:id="rId5" imgW="2857500" imgH="1895475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>
                          <a:lum bright="6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56" y="1200"/>
                          <a:ext cx="1920" cy="12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6296" name="Text Box 8"/>
            <p:cNvSpPr txBox="1">
              <a:spLocks noChangeArrowheads="1"/>
            </p:cNvSpPr>
            <p:nvPr/>
          </p:nvSpPr>
          <p:spPr bwMode="auto">
            <a:xfrm>
              <a:off x="3312" y="2496"/>
              <a:ext cx="2256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1" lang="zh-CN" altLang="en-US" sz="1795" b="1" kern="1200" cap="none" spc="0" normalizeH="0" baseline="0" noProof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charset="0"/>
                  <a:ea typeface="宋体" panose="02010600030101010101" pitchFamily="2" charset="-122"/>
                  <a:cs typeface="+mn-cs"/>
                </a:rPr>
                <a:t>磁共振成像的胸部显影片</a:t>
              </a:r>
            </a:p>
          </p:txBody>
        </p:sp>
      </p:grpSp>
      <p:grpSp>
        <p:nvGrpSpPr>
          <p:cNvPr id="38917" name="Group 13"/>
          <p:cNvGrpSpPr/>
          <p:nvPr/>
        </p:nvGrpSpPr>
        <p:grpSpPr>
          <a:xfrm>
            <a:off x="5162010" y="3171742"/>
            <a:ext cx="1995311" cy="1846660"/>
            <a:chOff x="3312" y="2784"/>
            <a:chExt cx="1680" cy="1551"/>
          </a:xfrm>
        </p:grpSpPr>
        <p:pic>
          <p:nvPicPr>
            <p:cNvPr id="38921" name="Picture 14" descr="7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4" y="2784"/>
              <a:ext cx="1488" cy="1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6303" name="Text Box 15"/>
            <p:cNvSpPr txBox="1">
              <a:spLocks noChangeArrowheads="1"/>
            </p:cNvSpPr>
            <p:nvPr/>
          </p:nvSpPr>
          <p:spPr bwMode="auto">
            <a:xfrm>
              <a:off x="3312" y="3792"/>
              <a:ext cx="1488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just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1" lang="zh-CN" altLang="en-US" sz="1795" b="1" kern="1200" cap="none" spc="0" normalizeH="0" baseline="0" noProof="0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录音带、录像带</a:t>
              </a:r>
            </a:p>
          </p:txBody>
        </p:sp>
      </p:grpSp>
      <p:pic>
        <p:nvPicPr>
          <p:cNvPr id="38918" name="Picture 17" descr="门吸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80080" y="1009650"/>
            <a:ext cx="2262540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9569" y="1545431"/>
            <a:ext cx="1154430" cy="115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6307" name="Text Box 19"/>
          <p:cNvSpPr txBox="1">
            <a:spLocks noChangeArrowheads="1"/>
          </p:cNvSpPr>
          <p:nvPr/>
        </p:nvSpPr>
        <p:spPr bwMode="auto">
          <a:xfrm>
            <a:off x="4852295" y="2726531"/>
            <a:ext cx="2305297" cy="36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1795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门脚磁碰、衣柜磁碰</a:t>
            </a:r>
          </a:p>
        </p:txBody>
      </p:sp>
    </p:spTree>
    <p:extLst>
      <p:ext uri="{BB962C8B-B14F-4D97-AF65-F5344CB8AC3E}">
        <p14:creationId xmlns:p14="http://schemas.microsoft.com/office/powerpoint/2010/main" val="19827446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14" name="Text Box 2"/>
          <p:cNvSpPr txBox="1">
            <a:spLocks noChangeArrowheads="1"/>
          </p:cNvSpPr>
          <p:nvPr/>
        </p:nvSpPr>
        <p:spPr bwMode="auto">
          <a:xfrm>
            <a:off x="367960" y="168763"/>
            <a:ext cx="5172369" cy="644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59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    </a:t>
            </a:r>
            <a:r>
              <a:rPr kumimoji="0" lang="zh-CN" altLang="en-US" sz="2995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应用：磁悬浮列车</a:t>
            </a:r>
          </a:p>
        </p:txBody>
      </p:sp>
      <p:sp>
        <p:nvSpPr>
          <p:cNvPr id="1037316" name="Rectangle 4"/>
          <p:cNvSpPr>
            <a:spLocks noChangeArrowheads="1"/>
          </p:cNvSpPr>
          <p:nvPr/>
        </p:nvSpPr>
        <p:spPr bwMode="auto">
          <a:xfrm>
            <a:off x="600710" y="888018"/>
            <a:ext cx="7811770" cy="1289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连接上海国际机场与市区的磁悬浮列车最高速度达到</a:t>
            </a:r>
            <a:r>
              <a:rPr kumimoji="1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430km/h</a:t>
            </a: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，全线长</a:t>
            </a:r>
            <a:r>
              <a:rPr kumimoji="1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29.863km</a:t>
            </a: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该列车由德国磁悬浮高速列车国际公司承建，并于</a:t>
            </a:r>
            <a:r>
              <a:rPr kumimoji="1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2002</a:t>
            </a: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</a:t>
            </a:r>
            <a:r>
              <a:rPr kumimoji="1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12</a:t>
            </a: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月</a:t>
            </a:r>
            <a:r>
              <a:rPr kumimoji="1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31</a:t>
            </a:r>
            <a:r>
              <a:rPr kumimoji="1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日首次通车。</a:t>
            </a:r>
          </a:p>
        </p:txBody>
      </p:sp>
      <p:pic>
        <p:nvPicPr>
          <p:cNvPr id="39940" name="Picture 5" descr="图片1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409" y="2177630"/>
            <a:ext cx="6083324" cy="275034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60380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42" name="Text Box 6"/>
          <p:cNvSpPr txBox="1">
            <a:spLocks noChangeArrowheads="1"/>
          </p:cNvSpPr>
          <p:nvPr/>
        </p:nvSpPr>
        <p:spPr bwMode="auto">
          <a:xfrm>
            <a:off x="1225445" y="1952165"/>
            <a:ext cx="5871916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问题：磁体周围存在物质吗？</a:t>
            </a:r>
          </a:p>
        </p:txBody>
      </p:sp>
      <p:sp>
        <p:nvSpPr>
          <p:cNvPr id="40964" name="Text Box 7"/>
          <p:cNvSpPr txBox="1"/>
          <p:nvPr/>
        </p:nvSpPr>
        <p:spPr>
          <a:xfrm>
            <a:off x="570560" y="873837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1038344" name="Rectangle 8"/>
          <p:cNvSpPr/>
          <p:nvPr/>
        </p:nvSpPr>
        <p:spPr>
          <a:xfrm>
            <a:off x="1098445" y="1388761"/>
            <a:ext cx="5986870" cy="438121"/>
          </a:xfrm>
          <a:prstGeom prst="rect">
            <a:avLst/>
          </a:prstGeom>
          <a:noFill/>
          <a:ln w="15875">
            <a:noFill/>
          </a:ln>
        </p:spPr>
        <p:txBody>
          <a:bodyPr wrap="none"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实验器材：条形磁体（蹄形磁体</a:t>
            </a:r>
            <a:r>
              <a:rPr lang="zh-CN" altLang="en-US" sz="2395" dirty="0">
                <a:latin typeface="Arial" panose="020B0604020202020204" pitchFamily="34" charset="0"/>
              </a:rPr>
              <a:t>）、</a:t>
            </a:r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小磁针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038346" name="Text Box 10"/>
          <p:cNvSpPr txBox="1"/>
          <p:nvPr/>
        </p:nvSpPr>
        <p:spPr>
          <a:xfrm>
            <a:off x="1824885" y="2633663"/>
            <a:ext cx="1372964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</a:p>
        </p:txBody>
      </p:sp>
      <p:sp>
        <p:nvSpPr>
          <p:cNvPr id="1038347" name="Text Box 11"/>
          <p:cNvSpPr txBox="1"/>
          <p:nvPr/>
        </p:nvSpPr>
        <p:spPr>
          <a:xfrm>
            <a:off x="2713274" y="2633663"/>
            <a:ext cx="3475167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latin typeface="Arial" panose="020B0604020202020204" pitchFamily="34" charset="0"/>
                <a:ea typeface="楷体_GB2312" pitchFamily="49" charset="-122"/>
              </a:rPr>
              <a:t>小磁针发生了转动</a:t>
            </a:r>
          </a:p>
        </p:txBody>
      </p:sp>
      <p:sp>
        <p:nvSpPr>
          <p:cNvPr id="1038348" name="Text Box 12"/>
          <p:cNvSpPr txBox="1"/>
          <p:nvPr/>
        </p:nvSpPr>
        <p:spPr>
          <a:xfrm>
            <a:off x="1824885" y="3119438"/>
            <a:ext cx="1400280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</a:p>
        </p:txBody>
      </p:sp>
      <p:sp>
        <p:nvSpPr>
          <p:cNvPr id="1038349" name="Text Box 13"/>
          <p:cNvSpPr txBox="1"/>
          <p:nvPr/>
        </p:nvSpPr>
        <p:spPr>
          <a:xfrm>
            <a:off x="2687145" y="3121819"/>
            <a:ext cx="3231691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latin typeface="Arial" panose="020B0604020202020204" pitchFamily="34" charset="0"/>
                <a:ea typeface="楷体_GB2312" pitchFamily="49" charset="-122"/>
              </a:rPr>
              <a:t>为什么会转动呢？</a:t>
            </a:r>
          </a:p>
        </p:txBody>
      </p:sp>
      <p:sp>
        <p:nvSpPr>
          <p:cNvPr id="1038350" name="Text Box 14"/>
          <p:cNvSpPr txBox="1"/>
          <p:nvPr/>
        </p:nvSpPr>
        <p:spPr>
          <a:xfrm>
            <a:off x="2685956" y="3715942"/>
            <a:ext cx="5064290" cy="831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磁体和小磁针不接触，是通过什么对小磁针产生力的作用的？</a:t>
            </a:r>
          </a:p>
        </p:txBody>
      </p:sp>
      <p:grpSp>
        <p:nvGrpSpPr>
          <p:cNvPr id="7169" name="组合 6147"/>
          <p:cNvGrpSpPr/>
          <p:nvPr/>
        </p:nvGrpSpPr>
        <p:grpSpPr>
          <a:xfrm>
            <a:off x="224156" y="-56655"/>
            <a:ext cx="2231817" cy="764488"/>
            <a:chOff x="0" y="0"/>
            <a:chExt cx="35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126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磁场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966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3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38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38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38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38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1038344" grpId="0"/>
      <p:bldP spid="1038346" grpId="0"/>
      <p:bldP spid="1038347" grpId="0"/>
      <p:bldP spid="1038348" grpId="0"/>
      <p:bldP spid="1038349" grpId="0"/>
      <p:bldP spid="10383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02581" y="460442"/>
            <a:ext cx="5574994" cy="92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95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   </a:t>
            </a:r>
            <a:r>
              <a:rPr kumimoji="0" lang="zh-CN" altLang="en-US" sz="2395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磁体周围存在一种看不见、摸不着能使指针偏转的物质，</a:t>
            </a:r>
          </a:p>
        </p:txBody>
      </p:sp>
      <p:sp>
        <p:nvSpPr>
          <p:cNvPr id="1039364" name="Text Box 4"/>
          <p:cNvSpPr txBox="1"/>
          <p:nvPr/>
        </p:nvSpPr>
        <p:spPr>
          <a:xfrm>
            <a:off x="1824886" y="1465660"/>
            <a:ext cx="4525081" cy="598377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9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磁体的周围存在磁场</a:t>
            </a:r>
            <a:endParaRPr lang="zh-CN" altLang="en-US" sz="2995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406847" y="1003579"/>
            <a:ext cx="3582059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95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这种物质叫做</a:t>
            </a:r>
            <a:r>
              <a:rPr kumimoji="0" lang="zh-CN" altLang="en-US" sz="239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磁场</a:t>
            </a:r>
            <a:r>
              <a:rPr kumimoji="0" lang="zh-CN" altLang="en-US" sz="2395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1039366" name="Text Box 6"/>
          <p:cNvSpPr txBox="1"/>
          <p:nvPr/>
        </p:nvSpPr>
        <p:spPr>
          <a:xfrm>
            <a:off x="1824885" y="2168128"/>
            <a:ext cx="5332706" cy="10172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磁场的特点：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latin typeface="Arial" panose="020B0604020202020204" pitchFamily="34" charset="0"/>
                <a:ea typeface="黑体" panose="02010609060101010101" pitchFamily="49" charset="-122"/>
              </a:rPr>
              <a:t>看不见、摸不着但它是真实存在的</a:t>
            </a:r>
            <a:r>
              <a:rPr lang="zh-CN" altLang="en-US" sz="2395" b="1" dirty="0">
                <a:latin typeface="宋体" panose="02010600030101010101" pitchFamily="2" charset="-122"/>
              </a:rPr>
              <a:t>。</a:t>
            </a:r>
            <a:endParaRPr lang="zh-CN" altLang="en-US" sz="2395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9367" name="Text Box 7"/>
          <p:cNvSpPr txBox="1"/>
          <p:nvPr/>
        </p:nvSpPr>
        <p:spPr>
          <a:xfrm>
            <a:off x="1823696" y="3356372"/>
            <a:ext cx="5765024" cy="10172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磁场的基本性质：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latin typeface="Arial" panose="020B0604020202020204" pitchFamily="34" charset="0"/>
                <a:ea typeface="黑体" panose="02010609060101010101" pitchFamily="49" charset="-122"/>
              </a:rPr>
              <a:t>对放入其中的磁性物质产生磁力的作用。</a:t>
            </a:r>
          </a:p>
        </p:txBody>
      </p:sp>
      <p:sp>
        <p:nvSpPr>
          <p:cNvPr id="1039368" name="Text Box 8"/>
          <p:cNvSpPr txBox="1"/>
          <p:nvPr/>
        </p:nvSpPr>
        <p:spPr>
          <a:xfrm>
            <a:off x="1797567" y="4487466"/>
            <a:ext cx="6007312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磁体间的相互作用就是通过磁场发生的。</a:t>
            </a:r>
          </a:p>
        </p:txBody>
      </p:sp>
    </p:spTree>
    <p:extLst>
      <p:ext uri="{BB962C8B-B14F-4D97-AF65-F5344CB8AC3E}">
        <p14:creationId xmlns:p14="http://schemas.microsoft.com/office/powerpoint/2010/main" val="272580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39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39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39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039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364" grpId="0" bldLvl="0" animBg="1"/>
      <p:bldP spid="1039366" grpId="0"/>
      <p:bldP spid="1039367" grpId="0"/>
      <p:bldP spid="10393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14" name="Text Box 6"/>
          <p:cNvSpPr txBox="1">
            <a:spLocks noChangeArrowheads="1"/>
          </p:cNvSpPr>
          <p:nvPr/>
        </p:nvSpPr>
        <p:spPr bwMode="auto">
          <a:xfrm>
            <a:off x="978431" y="1533231"/>
            <a:ext cx="5548865" cy="83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</a:t>
            </a:r>
            <a:r>
              <a:rPr kumimoji="0" lang="en-US" altLang="zh-CN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239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放在桌面上的小磁针，所指方向是否相同？</a:t>
            </a:r>
          </a:p>
        </p:txBody>
      </p:sp>
      <p:sp>
        <p:nvSpPr>
          <p:cNvPr id="43012" name="Text Box 7"/>
          <p:cNvSpPr txBox="1"/>
          <p:nvPr/>
        </p:nvSpPr>
        <p:spPr>
          <a:xfrm>
            <a:off x="398475" y="205943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1041416" name="Rectangle 8"/>
          <p:cNvSpPr/>
          <p:nvPr/>
        </p:nvSpPr>
        <p:spPr>
          <a:xfrm>
            <a:off x="933980" y="921552"/>
            <a:ext cx="4140211" cy="438121"/>
          </a:xfrm>
          <a:prstGeom prst="rect">
            <a:avLst/>
          </a:prstGeom>
          <a:noFill/>
          <a:ln w="15875">
            <a:noFill/>
          </a:ln>
        </p:spPr>
        <p:txBody>
          <a:bodyPr wrap="none"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实验器材：条形磁体、小磁针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041422" name="Picture 14" descr="]0O~I2)[2]8A2FLY23EO9~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91" y="3259931"/>
            <a:ext cx="2207907" cy="1741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1423" name="Text Box 15"/>
          <p:cNvSpPr txBox="1">
            <a:spLocks noChangeArrowheads="1"/>
          </p:cNvSpPr>
          <p:nvPr/>
        </p:nvSpPr>
        <p:spPr bwMode="auto">
          <a:xfrm>
            <a:off x="933980" y="2365773"/>
            <a:ext cx="5871916" cy="83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</a:t>
            </a:r>
            <a:r>
              <a:rPr kumimoji="0" lang="en-US" altLang="zh-CN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239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放在磁体周围不同位置的小磁针，所指方向是否相同？</a:t>
            </a:r>
          </a:p>
        </p:txBody>
      </p:sp>
    </p:spTree>
    <p:extLst>
      <p:ext uri="{BB962C8B-B14F-4D97-AF65-F5344CB8AC3E}">
        <p14:creationId xmlns:p14="http://schemas.microsoft.com/office/powerpoint/2010/main" val="1093492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1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1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041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416" grpId="0"/>
      <p:bldP spid="10414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389" name="Picture 5" descr="L$SY4SYB6Z2(GZY1AP~J3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122" y="1545431"/>
            <a:ext cx="3286325" cy="253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0390" name="Text Box 6"/>
          <p:cNvSpPr txBox="1"/>
          <p:nvPr/>
        </p:nvSpPr>
        <p:spPr>
          <a:xfrm>
            <a:off x="2470985" y="844154"/>
            <a:ext cx="1238755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995" b="1" dirty="0">
                <a:latin typeface="Arial" panose="020B0604020202020204" pitchFamily="34" charset="0"/>
                <a:ea typeface="黑体" panose="02010609060101010101" pitchFamily="49" charset="-122"/>
              </a:rPr>
              <a:t>现象</a:t>
            </a:r>
          </a:p>
        </p:txBody>
      </p:sp>
      <p:sp>
        <p:nvSpPr>
          <p:cNvPr id="1040391" name="Text Box 7"/>
          <p:cNvSpPr txBox="1"/>
          <p:nvPr/>
        </p:nvSpPr>
        <p:spPr>
          <a:xfrm>
            <a:off x="5595785" y="844154"/>
            <a:ext cx="1130676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995" b="1" dirty="0">
                <a:latin typeface="Arial" panose="020B0604020202020204" pitchFamily="34" charset="0"/>
                <a:ea typeface="黑体" panose="02010609060101010101" pitchFamily="49" charset="-122"/>
              </a:rPr>
              <a:t>结论</a:t>
            </a:r>
          </a:p>
        </p:txBody>
      </p:sp>
      <p:sp>
        <p:nvSpPr>
          <p:cNvPr id="1040392" name="Text Box 8"/>
          <p:cNvSpPr txBox="1"/>
          <p:nvPr/>
        </p:nvSpPr>
        <p:spPr>
          <a:xfrm>
            <a:off x="4625447" y="1545431"/>
            <a:ext cx="3367087" cy="2590847"/>
          </a:xfrm>
          <a:prstGeom prst="rect">
            <a:avLst/>
          </a:prstGeom>
          <a:gradFill rotWithShape="1">
            <a:gsLst>
              <a:gs pos="0">
                <a:srgbClr val="0F5BE5"/>
              </a:gs>
              <a:gs pos="100000">
                <a:schemeClr val="tx1"/>
              </a:gs>
            </a:gsLst>
            <a:lin ang="5400000" scaled="1"/>
            <a:tileRect/>
          </a:gradFill>
          <a:ln w="9525" cap="flat" cmpd="sng">
            <a:solidFill>
              <a:srgbClr val="3B7DF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695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2695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放在磁场不同位置的小磁针指向不同，说明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995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2395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40393" name="Text Box 9"/>
          <p:cNvSpPr txBox="1"/>
          <p:nvPr/>
        </p:nvSpPr>
        <p:spPr>
          <a:xfrm>
            <a:off x="4653951" y="2401491"/>
            <a:ext cx="3150928" cy="13412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695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2695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不同位置的小磁针受到磁场的力方向不同</a:t>
            </a:r>
          </a:p>
        </p:txBody>
      </p:sp>
      <p:sp>
        <p:nvSpPr>
          <p:cNvPr id="1040394" name="Text Box 10"/>
          <p:cNvSpPr txBox="1"/>
          <p:nvPr/>
        </p:nvSpPr>
        <p:spPr>
          <a:xfrm>
            <a:off x="1716805" y="2625328"/>
            <a:ext cx="2748304" cy="507984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695" b="1" dirty="0">
                <a:latin typeface="Arial" panose="020B0604020202020204" pitchFamily="34" charset="0"/>
                <a:ea typeface="黑体" panose="02010609060101010101" pitchFamily="49" charset="-122"/>
              </a:rPr>
              <a:t>磁场是有方向的</a:t>
            </a:r>
          </a:p>
        </p:txBody>
      </p:sp>
    </p:spTree>
    <p:extLst>
      <p:ext uri="{BB962C8B-B14F-4D97-AF65-F5344CB8AC3E}">
        <p14:creationId xmlns:p14="http://schemas.microsoft.com/office/powerpoint/2010/main" val="207529042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0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4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4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40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40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40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390" grpId="0"/>
      <p:bldP spid="1040391" grpId="0"/>
      <p:bldP spid="1040392" grpId="0" bldLvl="0" animBg="1"/>
      <p:bldP spid="1040393" grpId="0"/>
      <p:bldP spid="104039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L$SY4SYB6Z2(GZY1AP~J3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65" y="1977628"/>
            <a:ext cx="3150929" cy="262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 Box 4"/>
          <p:cNvSpPr txBox="1"/>
          <p:nvPr/>
        </p:nvSpPr>
        <p:spPr>
          <a:xfrm>
            <a:off x="757555" y="897567"/>
            <a:ext cx="6687820" cy="831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latin typeface="Arial" panose="020B0604020202020204" pitchFamily="34" charset="0"/>
                <a:ea typeface="楷体_GB2312" pitchFamily="49" charset="-122"/>
              </a:rPr>
              <a:t>在物理学中，把小磁针静止时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北极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(N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极</a:t>
            </a:r>
            <a:r>
              <a:rPr lang="en-US" altLang="zh-CN" sz="2395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)</a:t>
            </a:r>
            <a:r>
              <a:rPr lang="zh-CN" altLang="en-US" sz="2395" b="1" dirty="0">
                <a:latin typeface="Arial" panose="020B0604020202020204" pitchFamily="34" charset="0"/>
                <a:ea typeface="楷体_GB2312" pitchFamily="49" charset="-122"/>
              </a:rPr>
              <a:t>所指的方向定为该点</a:t>
            </a:r>
            <a:r>
              <a:rPr lang="zh-CN" altLang="en-US" sz="2395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磁场的方向</a:t>
            </a:r>
          </a:p>
        </p:txBody>
      </p:sp>
      <p:sp>
        <p:nvSpPr>
          <p:cNvPr id="1042437" name="Line 5"/>
          <p:cNvSpPr/>
          <p:nvPr/>
        </p:nvSpPr>
        <p:spPr>
          <a:xfrm>
            <a:off x="4302396" y="2193131"/>
            <a:ext cx="377684" cy="0"/>
          </a:xfrm>
          <a:prstGeom prst="line">
            <a:avLst/>
          </a:prstGeom>
          <a:ln w="76200" cap="flat" cmpd="sng">
            <a:solidFill>
              <a:srgbClr val="FFFF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42438" name="Line 6"/>
          <p:cNvSpPr/>
          <p:nvPr/>
        </p:nvSpPr>
        <p:spPr>
          <a:xfrm flipH="1">
            <a:off x="5164656" y="3003947"/>
            <a:ext cx="161525" cy="270271"/>
          </a:xfrm>
          <a:prstGeom prst="line">
            <a:avLst/>
          </a:prstGeom>
          <a:ln w="76200" cap="flat" cmpd="sng">
            <a:solidFill>
              <a:srgbClr val="FFFF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42439" name="Line 7"/>
          <p:cNvSpPr/>
          <p:nvPr/>
        </p:nvSpPr>
        <p:spPr>
          <a:xfrm>
            <a:off x="3709742" y="4192192"/>
            <a:ext cx="216159" cy="215503"/>
          </a:xfrm>
          <a:prstGeom prst="line">
            <a:avLst/>
          </a:prstGeom>
          <a:ln w="76200" cap="flat" cmpd="sng">
            <a:solidFill>
              <a:srgbClr val="FFFF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5063" name="Oval 8"/>
          <p:cNvSpPr/>
          <p:nvPr/>
        </p:nvSpPr>
        <p:spPr>
          <a:xfrm>
            <a:off x="4194317" y="2463404"/>
            <a:ext cx="216159" cy="270271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495" b="1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45064" name="Oval 9"/>
          <p:cNvSpPr/>
          <p:nvPr/>
        </p:nvSpPr>
        <p:spPr>
          <a:xfrm>
            <a:off x="4895051" y="2895600"/>
            <a:ext cx="216159" cy="270272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495" b="1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45065" name="Oval 10"/>
          <p:cNvSpPr/>
          <p:nvPr/>
        </p:nvSpPr>
        <p:spPr>
          <a:xfrm>
            <a:off x="3764375" y="3706416"/>
            <a:ext cx="216159" cy="270271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495" b="1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248938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2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2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2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2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2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2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(1)了解简单的磁现象。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altLang="zh-CN" sz="2400" kern="120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(2)通过实验,认识磁极和磁极间的相互作用。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altLang="zh-CN" sz="2400" kern="120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(3)知道什么是</a:t>
            </a:r>
            <a:r>
              <a:rPr 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磁场</a:t>
            </a:r>
            <a:r>
              <a:rPr lang="en-US"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55450314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62" name="Text Box 6"/>
          <p:cNvSpPr txBox="1">
            <a:spLocks noChangeArrowheads="1"/>
          </p:cNvSpPr>
          <p:nvPr/>
        </p:nvSpPr>
        <p:spPr bwMode="auto">
          <a:xfrm>
            <a:off x="798725" y="1695050"/>
            <a:ext cx="5871916" cy="83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问题：有一个用纸包裹的条形磁体，你能辨别其</a:t>
            </a:r>
            <a:r>
              <a:rPr kumimoji="0" lang="en-US" altLang="zh-CN" sz="2395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</a:t>
            </a:r>
            <a:r>
              <a:rPr kumimoji="0" lang="zh-CN" altLang="en-US" sz="2395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395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395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两极</a:t>
            </a:r>
            <a:r>
              <a:rPr kumimoji="0" lang="zh-CN" altLang="en-US" sz="2395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吗？</a:t>
            </a:r>
          </a:p>
        </p:txBody>
      </p:sp>
      <p:sp>
        <p:nvSpPr>
          <p:cNvPr id="46084" name="Text Box 7"/>
          <p:cNvSpPr txBox="1"/>
          <p:nvPr/>
        </p:nvSpPr>
        <p:spPr>
          <a:xfrm>
            <a:off x="315925" y="280610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1043464" name="Rectangle 8"/>
          <p:cNvSpPr/>
          <p:nvPr/>
        </p:nvSpPr>
        <p:spPr>
          <a:xfrm>
            <a:off x="746655" y="892056"/>
            <a:ext cx="5602311" cy="43859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实验器材：条形磁体、小磁针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043465" name="Text Box 9"/>
          <p:cNvSpPr txBox="1"/>
          <p:nvPr/>
        </p:nvSpPr>
        <p:spPr>
          <a:xfrm>
            <a:off x="1824885" y="2892029"/>
            <a:ext cx="1372964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</a:p>
        </p:txBody>
      </p:sp>
      <p:sp>
        <p:nvSpPr>
          <p:cNvPr id="1043467" name="Text Box 11"/>
          <p:cNvSpPr txBox="1"/>
          <p:nvPr/>
        </p:nvSpPr>
        <p:spPr>
          <a:xfrm>
            <a:off x="1824885" y="3377804"/>
            <a:ext cx="1400280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</a:p>
        </p:txBody>
      </p:sp>
      <p:pic>
        <p:nvPicPr>
          <p:cNvPr id="46088" name="Picture 14" descr="L$SY4SYB6Z2(GZY1AP~J3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556" y="2570560"/>
            <a:ext cx="2855195" cy="23776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3471" name="Line 15"/>
          <p:cNvSpPr/>
          <p:nvPr/>
        </p:nvSpPr>
        <p:spPr>
          <a:xfrm flipH="1">
            <a:off x="6834542" y="3488532"/>
            <a:ext cx="161525" cy="270272"/>
          </a:xfrm>
          <a:prstGeom prst="line">
            <a:avLst/>
          </a:prstGeom>
          <a:ln w="76200" cap="flat" cmpd="sng">
            <a:solidFill>
              <a:srgbClr val="FFFF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043472" name="Rectangle 16"/>
          <p:cNvSpPr/>
          <p:nvPr/>
        </p:nvSpPr>
        <p:spPr>
          <a:xfrm>
            <a:off x="5434260" y="3743119"/>
            <a:ext cx="1292201" cy="84948"/>
          </a:xfrm>
          <a:prstGeom prst="rect">
            <a:avLst/>
          </a:prstGeom>
          <a:solidFill>
            <a:schemeClr val="accent1"/>
          </a:solidFill>
          <a:ln w="15875" cap="flat" cmpd="sng">
            <a:solidFill>
              <a:schemeClr val="tx1"/>
            </a:solidFill>
            <a:prstDash val="solid"/>
            <a:miter/>
            <a:headEnd type="none" w="med" len="med"/>
            <a:tailEnd type="none" w="lg" len="lg"/>
          </a:ln>
        </p:spPr>
        <p:txBody>
          <a:bodyPr lIns="68885" tIns="34443" rIns="68885" bIns="34443" anchor="ctr">
            <a:spAutoFit/>
          </a:bodyPr>
          <a:lstStyle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46091" name="Text Box 17"/>
          <p:cNvSpPr txBox="1"/>
          <p:nvPr/>
        </p:nvSpPr>
        <p:spPr>
          <a:xfrm>
            <a:off x="6134994" y="2732485"/>
            <a:ext cx="323050" cy="8494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" dirty="0">
                <a:latin typeface="Arial" panose="020B0604020202020204" pitchFamily="34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853772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4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3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3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43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43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464" grpId="0"/>
      <p:bldP spid="1043465" grpId="0"/>
      <p:bldP spid="1043467" grpId="0"/>
      <p:bldP spid="104347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10" name="Text Box 6"/>
          <p:cNvSpPr txBox="1">
            <a:spLocks noChangeArrowheads="1"/>
          </p:cNvSpPr>
          <p:nvPr/>
        </p:nvSpPr>
        <p:spPr bwMode="auto">
          <a:xfrm>
            <a:off x="1824885" y="1977628"/>
            <a:ext cx="5871916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问题：磁体周围的磁场是如何分布的？</a:t>
            </a:r>
          </a:p>
        </p:txBody>
      </p:sp>
      <p:sp>
        <p:nvSpPr>
          <p:cNvPr id="47108" name="Text Box 7"/>
          <p:cNvSpPr txBox="1"/>
          <p:nvPr/>
        </p:nvSpPr>
        <p:spPr>
          <a:xfrm>
            <a:off x="481025" y="342275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1045512" name="Rectangle 8"/>
          <p:cNvSpPr/>
          <p:nvPr/>
        </p:nvSpPr>
        <p:spPr>
          <a:xfrm>
            <a:off x="1824886" y="1381497"/>
            <a:ext cx="5602311" cy="43859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实验器材：条形磁体、玻璃板、铁屑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045513" name="Text Box 9"/>
          <p:cNvSpPr txBox="1"/>
          <p:nvPr/>
        </p:nvSpPr>
        <p:spPr>
          <a:xfrm>
            <a:off x="1852201" y="3108722"/>
            <a:ext cx="1372964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</a:p>
        </p:txBody>
      </p:sp>
      <p:pic>
        <p:nvPicPr>
          <p:cNvPr id="217092" name="Picture 4" descr="条形磁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166" y="2620566"/>
            <a:ext cx="4148585" cy="227290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97936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512" grpId="0"/>
      <p:bldP spid="10455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640" y="519113"/>
            <a:ext cx="2801750" cy="26205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067" name="Freeform 3"/>
          <p:cNvSpPr/>
          <p:nvPr/>
        </p:nvSpPr>
        <p:spPr>
          <a:xfrm>
            <a:off x="3494771" y="573881"/>
            <a:ext cx="1859915" cy="1044178"/>
          </a:xfrm>
          <a:custGeom>
            <a:avLst/>
            <a:gdLst>
              <a:gd name="txL" fmla="*/ 0 w 1566"/>
              <a:gd name="txT" fmla="*/ 0 h 877"/>
              <a:gd name="txR" fmla="*/ 1566 w 1566"/>
              <a:gd name="txB" fmla="*/ 877 h 877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66" h="877">
                <a:moveTo>
                  <a:pt x="227" y="877"/>
                </a:moveTo>
                <a:cubicBezTo>
                  <a:pt x="113" y="774"/>
                  <a:pt x="0" y="672"/>
                  <a:pt x="0" y="559"/>
                </a:cubicBezTo>
                <a:cubicBezTo>
                  <a:pt x="0" y="446"/>
                  <a:pt x="91" y="287"/>
                  <a:pt x="227" y="196"/>
                </a:cubicBezTo>
                <a:cubicBezTo>
                  <a:pt x="363" y="105"/>
                  <a:pt x="628" y="0"/>
                  <a:pt x="817" y="15"/>
                </a:cubicBezTo>
                <a:cubicBezTo>
                  <a:pt x="1006" y="30"/>
                  <a:pt x="1240" y="181"/>
                  <a:pt x="1361" y="287"/>
                </a:cubicBezTo>
                <a:cubicBezTo>
                  <a:pt x="1482" y="393"/>
                  <a:pt x="1566" y="552"/>
                  <a:pt x="1543" y="650"/>
                </a:cubicBezTo>
                <a:cubicBezTo>
                  <a:pt x="1520" y="748"/>
                  <a:pt x="1278" y="839"/>
                  <a:pt x="1225" y="877"/>
                </a:cubicBezTo>
              </a:path>
            </a:pathLst>
          </a:custGeom>
          <a:noFill/>
          <a:ln w="50800" cap="flat" cmpd="sng">
            <a:solidFill>
              <a:srgbClr val="0066FF">
                <a:alpha val="100000"/>
              </a:srgbClr>
            </a:solidFill>
            <a:prstDash val="solid"/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6068" name="Freeform 4"/>
          <p:cNvSpPr/>
          <p:nvPr/>
        </p:nvSpPr>
        <p:spPr>
          <a:xfrm>
            <a:off x="3548216" y="1707357"/>
            <a:ext cx="1831411" cy="1026319"/>
          </a:xfrm>
          <a:custGeom>
            <a:avLst/>
            <a:gdLst>
              <a:gd name="txL" fmla="*/ 0 w 1527"/>
              <a:gd name="txT" fmla="*/ 0 h 869"/>
              <a:gd name="txR" fmla="*/ 1527 w 1527"/>
              <a:gd name="txB" fmla="*/ 869 h 86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7" h="869">
                <a:moveTo>
                  <a:pt x="1194" y="0"/>
                </a:moveTo>
                <a:cubicBezTo>
                  <a:pt x="1345" y="105"/>
                  <a:pt x="1497" y="211"/>
                  <a:pt x="1512" y="317"/>
                </a:cubicBezTo>
                <a:cubicBezTo>
                  <a:pt x="1527" y="423"/>
                  <a:pt x="1391" y="544"/>
                  <a:pt x="1285" y="635"/>
                </a:cubicBezTo>
                <a:cubicBezTo>
                  <a:pt x="1179" y="726"/>
                  <a:pt x="1043" y="855"/>
                  <a:pt x="877" y="862"/>
                </a:cubicBezTo>
                <a:cubicBezTo>
                  <a:pt x="711" y="869"/>
                  <a:pt x="431" y="763"/>
                  <a:pt x="287" y="680"/>
                </a:cubicBezTo>
                <a:cubicBezTo>
                  <a:pt x="143" y="597"/>
                  <a:pt x="30" y="469"/>
                  <a:pt x="15" y="363"/>
                </a:cubicBezTo>
                <a:cubicBezTo>
                  <a:pt x="0" y="257"/>
                  <a:pt x="98" y="151"/>
                  <a:pt x="196" y="45"/>
                </a:cubicBezTo>
              </a:path>
            </a:pathLst>
          </a:custGeom>
          <a:noFill/>
          <a:ln w="508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6069" name="Text Box 5"/>
          <p:cNvSpPr txBox="1"/>
          <p:nvPr/>
        </p:nvSpPr>
        <p:spPr>
          <a:xfrm>
            <a:off x="1366439" y="2842022"/>
            <a:ext cx="6491887" cy="159524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 b="1" dirty="0">
                <a:solidFill>
                  <a:srgbClr val="000000"/>
                </a:solidFill>
                <a:latin typeface="Calibri" panose="020F0502020204030204" pitchFamily="34" charset="0"/>
              </a:rPr>
              <a:t>     </a:t>
            </a:r>
            <a:r>
              <a:rPr lang="zh-CN" altLang="en-US" sz="2095" b="1" dirty="0">
                <a:solidFill>
                  <a:srgbClr val="000000"/>
                </a:solidFill>
                <a:latin typeface="Calibri" panose="020F0502020204030204" pitchFamily="34" charset="0"/>
              </a:rPr>
              <a:t>我们把小磁针在磁场中的排列情况，用一些带箭头的曲线画出来，可以方便、形象地描述磁场，这样的曲线叫做</a:t>
            </a:r>
            <a:r>
              <a:rPr lang="zh-CN" altLang="en-US" sz="2095" b="1" dirty="0">
                <a:solidFill>
                  <a:srgbClr val="FF3300"/>
                </a:solidFill>
                <a:latin typeface="Calibri" panose="020F0502020204030204" pitchFamily="34" charset="0"/>
              </a:rPr>
              <a:t>磁感线</a:t>
            </a:r>
            <a:r>
              <a:rPr lang="zh-CN" altLang="en-US" sz="2095" b="1" dirty="0">
                <a:solidFill>
                  <a:srgbClr val="000000"/>
                </a:solidFill>
                <a:latin typeface="Calibri" panose="020F0502020204030204" pitchFamily="34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000000"/>
                </a:solidFill>
                <a:latin typeface="Calibri" panose="020F0502020204030204" pitchFamily="34" charset="0"/>
              </a:rPr>
              <a:t>      箭头表示磁感线的方向，如何标出磁感线的方向？</a:t>
            </a:r>
          </a:p>
        </p:txBody>
      </p:sp>
      <p:sp>
        <p:nvSpPr>
          <p:cNvPr id="1046534" name="Text Box 6"/>
          <p:cNvSpPr txBox="1"/>
          <p:nvPr/>
        </p:nvSpPr>
        <p:spPr>
          <a:xfrm>
            <a:off x="2093301" y="4407695"/>
            <a:ext cx="5064290" cy="73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95" b="1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在磁体外部，磁感线从</a:t>
            </a:r>
            <a:r>
              <a:rPr lang="en-US" altLang="zh-CN" sz="2095" b="1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N</a:t>
            </a:r>
            <a:r>
              <a:rPr lang="zh-CN" altLang="en-US" sz="2095" b="1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极出发回到</a:t>
            </a:r>
            <a:r>
              <a:rPr lang="en-US" altLang="zh-CN" sz="2095" b="1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S</a:t>
            </a:r>
            <a:r>
              <a:rPr lang="zh-CN" altLang="en-US" sz="2095" b="1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极。</a:t>
            </a:r>
          </a:p>
        </p:txBody>
      </p:sp>
    </p:spTree>
    <p:extLst>
      <p:ext uri="{BB962C8B-B14F-4D97-AF65-F5344CB8AC3E}">
        <p14:creationId xmlns:p14="http://schemas.microsoft.com/office/powerpoint/2010/main" val="14413167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6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6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6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5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 descr="马蹄形磁体磁场1"/>
          <p:cNvPicPr>
            <a:picLocks noChangeAspect="1"/>
          </p:cNvPicPr>
          <p:nvPr/>
        </p:nvPicPr>
        <p:blipFill>
          <a:blip r:embed="rId2"/>
          <a:srcRect l="6673" r="6673"/>
          <a:stretch>
            <a:fillRect/>
          </a:stretch>
        </p:blipFill>
        <p:spPr>
          <a:xfrm>
            <a:off x="3386691" y="951310"/>
            <a:ext cx="2699609" cy="28086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11"/>
          <p:cNvSpPr txBox="1"/>
          <p:nvPr/>
        </p:nvSpPr>
        <p:spPr>
          <a:xfrm>
            <a:off x="1986410" y="2031207"/>
            <a:ext cx="1372964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39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</a:p>
        </p:txBody>
      </p:sp>
    </p:spTree>
    <p:extLst>
      <p:ext uri="{BB962C8B-B14F-4D97-AF65-F5344CB8AC3E}">
        <p14:creationId xmlns:p14="http://schemas.microsoft.com/office/powerpoint/2010/main" val="3076597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>
          <a:xfrm>
            <a:off x="1151468" y="531020"/>
            <a:ext cx="5814907" cy="475060"/>
          </a:xfrm>
        </p:spPr>
        <p:txBody>
          <a:bodyPr vert="horz" wrap="square" lIns="68410" tIns="34205" rIns="68410" bIns="34205" anchor="ctr"/>
          <a:lstStyle/>
          <a:p>
            <a:r>
              <a:rPr lang="zh-CN" altLang="en-US" sz="2395" b="1" dirty="0"/>
              <a:t>观察条形磁体和蹄形磁体的磁感线分布</a:t>
            </a:r>
            <a:endParaRPr lang="zh-CN" altLang="en-US" sz="2695" b="1" dirty="0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81410" y="3819525"/>
            <a:ext cx="6411125" cy="129063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8410" tIns="34205" rIns="68410" bIns="34205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</a:t>
            </a:r>
            <a:r>
              <a:rPr kumimoji="0" lang="zh-CN" altLang="en-US" sz="2395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 </a:t>
            </a:r>
            <a:r>
              <a:rPr kumimoji="0" lang="en-US" altLang="zh-CN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</a:t>
            </a:r>
            <a:r>
              <a:rPr kumimoji="0" lang="en-US" altLang="zh-CN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每条磁感线都必须标上方向。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en-US" altLang="zh-CN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</a:t>
            </a:r>
            <a:r>
              <a:rPr kumimoji="0" lang="en-US" altLang="zh-CN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磁感线真实存在吗？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kumimoji="0" lang="en-US" altLang="zh-CN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</a:t>
            </a:r>
            <a:r>
              <a:rPr kumimoji="0" lang="en-US" altLang="zh-CN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395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磁感线疏密表明什么？</a:t>
            </a:r>
          </a:p>
        </p:txBody>
      </p:sp>
      <p:pic>
        <p:nvPicPr>
          <p:cNvPr id="50180" name="Picture 4" descr="tx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515" y="1168005"/>
            <a:ext cx="2204344" cy="24836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Picture 17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360" y="1113235"/>
            <a:ext cx="3481105" cy="26277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4" descr="tx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8301" y="1170862"/>
            <a:ext cx="2204344" cy="24836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7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146" y="1116092"/>
            <a:ext cx="3481105" cy="262770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181285466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Text Box 2"/>
          <p:cNvSpPr txBox="1"/>
          <p:nvPr/>
        </p:nvSpPr>
        <p:spPr>
          <a:xfrm>
            <a:off x="1447201" y="323850"/>
            <a:ext cx="6042942" cy="41408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095" dirty="0">
                <a:latin typeface="Tahoma" panose="020B0604030504040204" pitchFamily="34" charset="0"/>
              </a:rPr>
              <a:t>              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磁感线的特点</a:t>
            </a:r>
          </a:p>
          <a:p>
            <a:pPr marL="342900" indent="-342900">
              <a:spcBef>
                <a:spcPct val="50000"/>
              </a:spcBef>
              <a:buAutoNum type="arabicParenBoth"/>
            </a:pP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是假想的线，实际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不存在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。 </a:t>
            </a:r>
            <a:r>
              <a:rPr lang="zh-CN" altLang="en-US" sz="2095" dirty="0">
                <a:solidFill>
                  <a:srgbClr val="00000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095" dirty="0">
                <a:latin typeface="Arial" panose="020B0604020202020204" pitchFamily="34" charset="0"/>
              </a:rPr>
              <a:t>但磁场真实存在，这种研究方法叫做模型法）</a:t>
            </a:r>
            <a:endParaRPr lang="zh-CN" altLang="en-US" sz="2095" dirty="0">
              <a:latin typeface="Tahoma" panose="020B0604030504040204" pitchFamily="34" charset="0"/>
            </a:endParaRPr>
          </a:p>
          <a:p>
            <a:pPr marL="342900" indent="-342900">
              <a:spcBef>
                <a:spcPct val="50000"/>
              </a:spcBef>
              <a:buAutoNum type="arabicParenBoth"/>
            </a:pP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在磁体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外部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，磁感线由</a:t>
            </a:r>
            <a:r>
              <a:rPr lang="en-US" altLang="zh-CN" sz="2095" dirty="0">
                <a:solidFill>
                  <a:srgbClr val="FF0000"/>
                </a:solidFill>
                <a:latin typeface="Tahoma" panose="020B0604030504040204" pitchFamily="34" charset="0"/>
              </a:rPr>
              <a:t>N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极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到</a:t>
            </a:r>
            <a:r>
              <a:rPr lang="en-US" altLang="zh-CN" sz="2095" dirty="0">
                <a:solidFill>
                  <a:srgbClr val="FF0000"/>
                </a:solidFill>
                <a:latin typeface="Tahoma" panose="020B0604030504040204" pitchFamily="34" charset="0"/>
              </a:rPr>
              <a:t>S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极</a:t>
            </a:r>
            <a:r>
              <a:rPr lang="zh-CN" altLang="en-US" sz="2095" dirty="0">
                <a:latin typeface="Tahoma" panose="020B0604030504040204" pitchFamily="34" charset="0"/>
              </a:rPr>
              <a:t>。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（规定）</a:t>
            </a:r>
          </a:p>
          <a:p>
            <a:pPr marL="342900" indent="-342900">
              <a:spcBef>
                <a:spcPct val="50000"/>
              </a:spcBef>
              <a:buAutoNum type="arabicParenBoth"/>
            </a:pP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磁感线的方向就是小磁针静止后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北极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所指的方向。</a:t>
            </a:r>
          </a:p>
          <a:p>
            <a:pPr marL="342900" indent="-342900">
              <a:spcBef>
                <a:spcPct val="50000"/>
              </a:spcBef>
              <a:buAutoNum type="arabicParenBoth"/>
            </a:pP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磁感线的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疏密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表示磁场的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强弱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，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越密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表示该点磁场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越强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。</a:t>
            </a:r>
          </a:p>
          <a:p>
            <a:pPr marL="342900" indent="-342900">
              <a:spcBef>
                <a:spcPct val="50000"/>
              </a:spcBef>
              <a:buAutoNum type="arabicParenBoth"/>
            </a:pP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在空间每一点只有一个磁场方向，所以磁感线</a:t>
            </a:r>
            <a:r>
              <a:rPr lang="zh-CN" altLang="en-US" sz="2095" dirty="0">
                <a:solidFill>
                  <a:srgbClr val="FF0000"/>
                </a:solidFill>
                <a:latin typeface="Tahoma" panose="020B0604030504040204" pitchFamily="34" charset="0"/>
              </a:rPr>
              <a:t>不相交</a:t>
            </a:r>
            <a:r>
              <a:rPr lang="zh-CN" altLang="en-US" sz="2095" dirty="0">
                <a:solidFill>
                  <a:srgbClr val="000000"/>
                </a:solidFill>
                <a:latin typeface="Tahoma" panose="020B060403050404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69633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8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/>
          <p:nvPr/>
        </p:nvSpPr>
        <p:spPr>
          <a:xfrm>
            <a:off x="2093301" y="470297"/>
            <a:ext cx="5387340" cy="50798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695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磁感线布满磁体周围的整个空间</a:t>
            </a:r>
            <a:endParaRPr lang="zh-CN" altLang="en-US" sz="2695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49603" name="Picture 3" descr="w4-16-1-3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539" y="1133475"/>
            <a:ext cx="4255476" cy="365283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167615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802" y="1707357"/>
            <a:ext cx="3167557" cy="24586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0629" name="Text Box 5"/>
          <p:cNvSpPr txBox="1">
            <a:spLocks noChangeArrowheads="1"/>
          </p:cNvSpPr>
          <p:nvPr/>
        </p:nvSpPr>
        <p:spPr bwMode="auto">
          <a:xfrm>
            <a:off x="1770251" y="519113"/>
            <a:ext cx="5871916" cy="92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6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问题：</a:t>
            </a:r>
            <a:r>
              <a:rPr kumimoji="1" lang="zh-CN" altLang="en-US" sz="269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为什么地球表面大部分位置，指南针总是指南北</a:t>
            </a:r>
            <a:r>
              <a:rPr kumimoji="0" lang="zh-CN" altLang="en-US" sz="2695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456980848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78" name="Text Box 6"/>
          <p:cNvSpPr txBox="1">
            <a:spLocks noChangeArrowheads="1"/>
          </p:cNvSpPr>
          <p:nvPr/>
        </p:nvSpPr>
        <p:spPr bwMode="auto">
          <a:xfrm>
            <a:off x="1716805" y="1006078"/>
            <a:ext cx="5064290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阅读教材：</a:t>
            </a:r>
            <a:r>
              <a:rPr kumimoji="0" lang="en-US" altLang="zh-CN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P120</a:t>
            </a:r>
            <a:r>
              <a:rPr kumimoji="0" lang="en-US" altLang="zh-CN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地磁场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，回答：</a:t>
            </a:r>
          </a:p>
        </p:txBody>
      </p:sp>
      <p:sp>
        <p:nvSpPr>
          <p:cNvPr id="54275" name="Rectangle 7"/>
          <p:cNvSpPr/>
          <p:nvPr/>
        </p:nvSpPr>
        <p:spPr>
          <a:xfrm>
            <a:off x="1339121" y="1700702"/>
            <a:ext cx="6572650" cy="1178931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r>
              <a:rPr lang="en-US" altLang="zh-CN" sz="2395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、地球周围存在着磁场，</a:t>
            </a:r>
            <a:r>
              <a:rPr lang="zh-CN" altLang="en-US" sz="2395" dirty="0">
                <a:latin typeface="Arial" panose="020B0604020202020204" pitchFamily="34" charset="0"/>
              </a:rPr>
              <a:t>叫</a:t>
            </a:r>
            <a:r>
              <a:rPr lang="en-US" altLang="zh-CN" sz="2395" dirty="0">
                <a:latin typeface="Arial" panose="020B0604020202020204" pitchFamily="34" charset="0"/>
              </a:rPr>
              <a:t>_______</a:t>
            </a:r>
            <a:r>
              <a:rPr lang="zh-CN" altLang="en-US" sz="2395" dirty="0">
                <a:latin typeface="Arial" panose="020B0604020202020204" pitchFamily="34" charset="0"/>
              </a:rPr>
              <a:t>。</a:t>
            </a:r>
            <a:endParaRPr lang="zh-CN" altLang="en-US" sz="2395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2395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2395" dirty="0"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en-US" altLang="zh-CN" sz="2395" dirty="0">
                <a:latin typeface="Arial" panose="020B0604020202020204" pitchFamily="34" charset="0"/>
                <a:ea typeface="楷体_GB2312" pitchFamily="49" charset="-122"/>
              </a:rPr>
              <a:t>__________________________</a:t>
            </a:r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叫</a:t>
            </a:r>
            <a:r>
              <a:rPr lang="zh-CN" altLang="en-US" sz="2395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磁偏角。</a:t>
            </a:r>
            <a:endParaRPr lang="zh-CN" altLang="en-US" sz="239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52680" name="Text Box 8"/>
          <p:cNvSpPr txBox="1"/>
          <p:nvPr/>
        </p:nvSpPr>
        <p:spPr>
          <a:xfrm>
            <a:off x="1770251" y="2452687"/>
            <a:ext cx="4820814" cy="39212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latin typeface="Arial" panose="020B0604020202020204" pitchFamily="34" charset="0"/>
              </a:rPr>
              <a:t>地理两极和地磁两极存在一定的夹角，</a:t>
            </a:r>
          </a:p>
        </p:txBody>
      </p:sp>
      <p:sp>
        <p:nvSpPr>
          <p:cNvPr id="1052683" name="Text Box 11"/>
          <p:cNvSpPr txBox="1"/>
          <p:nvPr/>
        </p:nvSpPr>
        <p:spPr>
          <a:xfrm>
            <a:off x="5216914" y="1704975"/>
            <a:ext cx="1671073" cy="43859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>
            <a:spAutoFit/>
          </a:bodyPr>
          <a:lstStyle/>
          <a:p>
            <a:r>
              <a:rPr lang="zh-CN" altLang="en-US" sz="2395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地磁场</a:t>
            </a:r>
            <a:endParaRPr lang="zh-CN" altLang="en-US" sz="2395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52684" name="Rectangle 12"/>
          <p:cNvSpPr/>
          <p:nvPr/>
        </p:nvSpPr>
        <p:spPr>
          <a:xfrm>
            <a:off x="1824886" y="3667615"/>
            <a:ext cx="4363555" cy="1178931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楷体_GB2312" pitchFamily="49" charset="-122"/>
                <a:ea typeface="楷体_GB2312" pitchFamily="49" charset="-122"/>
              </a:rPr>
              <a:t>我国宋代学者沈括</a:t>
            </a:r>
          </a:p>
          <a:p>
            <a:r>
              <a:rPr lang="en-US" altLang="zh-CN" sz="2395" dirty="0">
                <a:latin typeface="楷体_GB2312" pitchFamily="49" charset="-122"/>
                <a:ea typeface="楷体_GB2312" pitchFamily="49" charset="-122"/>
              </a:rPr>
              <a:t>1492</a:t>
            </a:r>
            <a:r>
              <a:rPr lang="zh-CN" altLang="en-US" sz="2395" dirty="0">
                <a:latin typeface="楷体_GB2312" pitchFamily="49" charset="-122"/>
                <a:ea typeface="楷体_GB2312" pitchFamily="49" charset="-122"/>
              </a:rPr>
              <a:t>年，意大利人哥伦布</a:t>
            </a:r>
          </a:p>
          <a:p>
            <a:r>
              <a:rPr lang="zh-CN" altLang="en-US" sz="2395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早</a:t>
            </a:r>
            <a:r>
              <a:rPr lang="en-US" altLang="zh-CN" sz="2395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400</a:t>
            </a:r>
            <a:r>
              <a:rPr lang="zh-CN" altLang="en-US" sz="2395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多年</a:t>
            </a:r>
            <a:r>
              <a:rPr lang="zh-CN" altLang="en-US" sz="2395" dirty="0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1052686" name="Rectangle 14"/>
          <p:cNvSpPr/>
          <p:nvPr/>
        </p:nvSpPr>
        <p:spPr>
          <a:xfrm>
            <a:off x="1716805" y="2706185"/>
            <a:ext cx="5064290" cy="1178931"/>
          </a:xfrm>
          <a:prstGeom prst="rect">
            <a:avLst/>
          </a:prstGeom>
          <a:solidFill>
            <a:srgbClr val="FFFFFF"/>
          </a:solidFill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pPr indent="250825"/>
            <a:r>
              <a:rPr lang="en-US" altLang="zh-CN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梦溪笔谈</a:t>
            </a:r>
            <a:r>
              <a:rPr lang="en-US" altLang="zh-CN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中记载与验证了磁针</a:t>
            </a:r>
            <a:r>
              <a:rPr lang="zh-CN" altLang="en-US" sz="2395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常微偏东</a:t>
            </a:r>
            <a:r>
              <a:rPr lang="en-US" altLang="zh-CN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不全南也</a:t>
            </a:r>
            <a:r>
              <a:rPr lang="zh-CN" altLang="en-US" sz="2395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395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的磁偏角现象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052687" name="Picture 1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102" y="619821"/>
            <a:ext cx="6841067" cy="458509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81654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2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2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2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2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2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2680" grpId="0"/>
      <p:bldP spid="1052683" grpId="0"/>
      <p:bldP spid="1052684" grpId="0"/>
      <p:bldP spid="105268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51467" y="681038"/>
            <a:ext cx="3502484" cy="3524250"/>
          </a:xfrm>
        </p:spPr>
        <p:txBody>
          <a:bodyPr vert="horz" lIns="68410" tIns="34205" rIns="68410" bIns="34205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１</a:t>
            </a:r>
            <a:r>
              <a:rPr kumimoji="0" lang="en-US" altLang="zh-CN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.</a:t>
            </a: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地球</a:t>
            </a:r>
            <a:r>
              <a:rPr kumimoji="0" lang="zh-CN" altLang="en-US" sz="26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是一个巨大的</a:t>
            </a: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磁体。</a:t>
            </a:r>
            <a:endParaRPr kumimoji="0" lang="zh-CN" altLang="en-US" sz="26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2.</a:t>
            </a: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地球</a:t>
            </a:r>
            <a:r>
              <a:rPr kumimoji="0" lang="zh-CN" altLang="en-US" sz="26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周围空间存在的磁场叫</a:t>
            </a: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地磁场。</a:t>
            </a:r>
            <a:endParaRPr kumimoji="0" lang="zh-CN" altLang="en-US" sz="26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3.</a:t>
            </a: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地磁</a:t>
            </a:r>
            <a:r>
              <a:rPr kumimoji="0" lang="zh-CN" altLang="en-US" sz="26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的北极在地理的南极附近，地磁的南极在地理的北极</a:t>
            </a:r>
            <a:r>
              <a:rPr kumimoji="0" lang="zh-CN" altLang="en-US" sz="26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附近。</a:t>
            </a:r>
            <a:endParaRPr kumimoji="0" lang="zh-CN" altLang="en-US" sz="26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6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1028" name="Picture 4" descr="地磁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242" y="874815"/>
            <a:ext cx="3426471" cy="354330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0482" name="ShockwaveFlash1" r:id="rId2" imgW="862259" imgH="194780"/>
        </mc:Choice>
        <mc:Fallback>
          <p:control name="ShockwaveFlash1" r:id="rId2" imgW="862259" imgH="19478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1050" y="4948238"/>
                  <a:ext cx="862013" cy="195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6828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pic>
        <p:nvPicPr>
          <p:cNvPr id="4" name="万磁王10大神级操作，场面人开挂毁天灭地_好看视频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055" y="1073260"/>
            <a:ext cx="5885180" cy="314912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70735" y="4547032"/>
            <a:ext cx="389382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同学通过视频思考生活中的磁现象</a:t>
            </a:r>
          </a:p>
        </p:txBody>
      </p:sp>
    </p:spTree>
    <p:extLst>
      <p:ext uri="{BB962C8B-B14F-4D97-AF65-F5344CB8AC3E}">
        <p14:creationId xmlns:p14="http://schemas.microsoft.com/office/powerpoint/2010/main" val="195113572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 idx="4294967295"/>
          </p:nvPr>
        </p:nvSpPr>
        <p:spPr>
          <a:xfrm>
            <a:off x="1151468" y="565548"/>
            <a:ext cx="5166431" cy="857250"/>
          </a:xfrm>
        </p:spPr>
        <p:txBody>
          <a:bodyPr vert="horz" wrap="square" lIns="68410" tIns="34205" rIns="68410" bIns="34205" anchor="ctr"/>
          <a:lstStyle/>
          <a:p>
            <a:r>
              <a:rPr lang="zh-CN" altLang="en-US" b="1" dirty="0">
                <a:solidFill>
                  <a:srgbClr val="000000"/>
                </a:solidFill>
                <a:ea typeface="方正姚体" panose="02010601030101010101" pitchFamily="2" charset="-122"/>
              </a:rPr>
              <a:t>地磁场如何产生？</a:t>
            </a:r>
          </a:p>
        </p:txBody>
      </p:sp>
      <p:pic>
        <p:nvPicPr>
          <p:cNvPr id="295939" name="Picture 3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51467" y="1638300"/>
            <a:ext cx="2545210" cy="2164557"/>
          </a:xfrm>
        </p:spPr>
      </p:pic>
      <p:pic>
        <p:nvPicPr>
          <p:cNvPr id="295940" name="Picture 4" descr="dian-1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685" y="1862138"/>
            <a:ext cx="2154461" cy="19966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5941" name="Rectangle 5"/>
          <p:cNvSpPr/>
          <p:nvPr/>
        </p:nvSpPr>
        <p:spPr>
          <a:xfrm>
            <a:off x="1716805" y="4130279"/>
            <a:ext cx="5440786" cy="73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到目前为至，没有明确的结论，有各种各样的猜测</a:t>
            </a:r>
            <a:r>
              <a:rPr lang="en-US" altLang="zh-CN" sz="2095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31676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5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5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 idx="4294967295"/>
          </p:nvPr>
        </p:nvSpPr>
        <p:spPr>
          <a:xfrm>
            <a:off x="1151468" y="597694"/>
            <a:ext cx="5165243" cy="857250"/>
          </a:xfrm>
        </p:spPr>
        <p:txBody>
          <a:bodyPr vert="horz" wrap="square" lIns="68410" tIns="34205" rIns="68410" bIns="34205" anchor="ctr"/>
          <a:lstStyle/>
          <a:p>
            <a:r>
              <a:rPr lang="zh-CN" altLang="en-US" b="1" dirty="0">
                <a:solidFill>
                  <a:srgbClr val="000000"/>
                </a:solidFill>
                <a:ea typeface="方正姚体" panose="02010601030101010101" pitchFamily="2" charset="-122"/>
              </a:rPr>
              <a:t>近百年地球磁场衰减</a:t>
            </a:r>
            <a:r>
              <a:rPr lang="zh-CN" altLang="en-US" dirty="0"/>
              <a:t> </a:t>
            </a:r>
          </a:p>
        </p:txBody>
      </p:sp>
      <p:pic>
        <p:nvPicPr>
          <p:cNvPr id="56323" name="Picture 3" descr="cqj"/>
          <p:cNvPicPr>
            <a:picLocks noGrp="1" noChangeAspect="1"/>
          </p:cNvPicPr>
          <p:nvPr>
            <p:ph type="body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-1498117">
            <a:off x="1151468" y="1624013"/>
            <a:ext cx="2304109" cy="3145631"/>
          </a:xfrm>
        </p:spPr>
      </p:pic>
      <p:sp>
        <p:nvSpPr>
          <p:cNvPr id="56324" name="Rectangle 4"/>
          <p:cNvSpPr/>
          <p:nvPr/>
        </p:nvSpPr>
        <p:spPr>
          <a:xfrm>
            <a:off x="4463921" y="2573878"/>
            <a:ext cx="2800562" cy="120184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</a:rPr>
              <a:t>地磁场的减弱是可能导致磁场方向倒转的预兆。 </a:t>
            </a:r>
          </a:p>
        </p:txBody>
      </p:sp>
    </p:spTree>
    <p:extLst>
      <p:ext uri="{BB962C8B-B14F-4D97-AF65-F5344CB8AC3E}">
        <p14:creationId xmlns:p14="http://schemas.microsoft.com/office/powerpoint/2010/main" val="1495183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1151468" y="472678"/>
            <a:ext cx="5166431" cy="857250"/>
          </a:xfrm>
        </p:spPr>
        <p:txBody>
          <a:bodyPr vert="horz" wrap="square" lIns="68410" tIns="34205" rIns="68410" bIns="34205" anchor="ctr"/>
          <a:lstStyle/>
          <a:p>
            <a:r>
              <a:rPr lang="zh-CN" altLang="en-US" dirty="0">
                <a:solidFill>
                  <a:srgbClr val="000000"/>
                </a:solidFill>
                <a:ea typeface="方正姚体" panose="02010601030101010101" pitchFamily="2" charset="-122"/>
              </a:rPr>
              <a:t>磁 偏 角</a:t>
            </a:r>
          </a:p>
        </p:txBody>
      </p:sp>
      <p:pic>
        <p:nvPicPr>
          <p:cNvPr id="2052" name="Picture 3" descr="http://www.kepu.com.cn/gb/basic/magnetism/cradle/2b.jpg"/>
          <p:cNvPicPr>
            <a:picLocks noGrp="1" noChangeAspect="1"/>
          </p:cNvPicPr>
          <p:nvPr>
            <p:ph type="body" idx="4294967295"/>
          </p:nvPr>
        </p:nvPicPr>
        <p:blipFill>
          <a:blip r:embed="rId4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-1061124">
            <a:off x="1151467" y="1168004"/>
            <a:ext cx="2950210" cy="2471737"/>
          </a:xfrm>
        </p:spPr>
      </p:pic>
      <p:sp>
        <p:nvSpPr>
          <p:cNvPr id="2053" name="Text Box 4"/>
          <p:cNvSpPr txBox="1"/>
          <p:nvPr/>
        </p:nvSpPr>
        <p:spPr>
          <a:xfrm>
            <a:off x="4518556" y="1275160"/>
            <a:ext cx="2855195" cy="1711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latin typeface="Arial" panose="020B0604020202020204" pitchFamily="34" charset="0"/>
                <a:ea typeface="方正姚体" panose="02010601030101010101" pitchFamily="2" charset="-122"/>
              </a:rPr>
              <a:t>指南针所指的南北（磁场的南北极）与地理上的南北极并不完全一致，两者之间存在着偏角，即</a:t>
            </a: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磁偏角</a:t>
            </a:r>
            <a:r>
              <a:rPr lang="zh-CN" altLang="en-US" sz="2095" dirty="0">
                <a:latin typeface="Arial" panose="020B0604020202020204" pitchFamily="34" charset="0"/>
                <a:ea typeface="方正姚体" panose="02010601030101010101" pitchFamily="2" charset="-122"/>
              </a:rPr>
              <a:t>。</a:t>
            </a:r>
          </a:p>
        </p:txBody>
      </p:sp>
      <p:sp>
        <p:nvSpPr>
          <p:cNvPr id="2054" name="Text Box 5"/>
          <p:cNvSpPr txBox="1"/>
          <p:nvPr/>
        </p:nvSpPr>
        <p:spPr>
          <a:xfrm>
            <a:off x="1931777" y="3813572"/>
            <a:ext cx="5187809" cy="106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latin typeface="Arial" panose="020B0604020202020204" pitchFamily="34" charset="0"/>
                <a:ea typeface="方正姚体" panose="02010601030101010101" pitchFamily="2" charset="-122"/>
              </a:rPr>
              <a:t>沈括在</a:t>
            </a:r>
            <a:r>
              <a:rPr lang="en-US" altLang="zh-CN" sz="2095" dirty="0">
                <a:latin typeface="Arial" panose="020B0604020202020204" pitchFamily="34" charset="0"/>
                <a:ea typeface="方正姚体" panose="02010601030101010101" pitchFamily="2" charset="-122"/>
              </a:rPr>
              <a:t>《</a:t>
            </a:r>
            <a:r>
              <a:rPr lang="zh-CN" altLang="en-US" sz="2095" dirty="0">
                <a:latin typeface="Arial" panose="020B0604020202020204" pitchFamily="34" charset="0"/>
                <a:ea typeface="方正姚体" panose="02010601030101010101" pitchFamily="2" charset="-122"/>
              </a:rPr>
              <a:t>梦溪笔谈</a:t>
            </a:r>
            <a:r>
              <a:rPr lang="en-US" altLang="zh-CN" sz="2095" dirty="0">
                <a:latin typeface="Arial" panose="020B0604020202020204" pitchFamily="34" charset="0"/>
                <a:ea typeface="方正姚体" panose="02010601030101010101" pitchFamily="2" charset="-122"/>
              </a:rPr>
              <a:t>》</a:t>
            </a:r>
            <a:r>
              <a:rPr lang="zh-CN" altLang="en-US" sz="2095" dirty="0">
                <a:latin typeface="Arial" panose="020B0604020202020204" pitchFamily="34" charset="0"/>
                <a:ea typeface="方正姚体" panose="02010601030101010101" pitchFamily="2" charset="-122"/>
              </a:rPr>
              <a:t>中指出：“常微偏东，不全南也”。这是世界上最早的关于磁偏角的记载。</a:t>
            </a:r>
          </a:p>
        </p:txBody>
      </p:sp>
      <p:sp>
        <p:nvSpPr>
          <p:cNvPr id="2055" name="Text Box 6"/>
          <p:cNvSpPr txBox="1"/>
          <p:nvPr/>
        </p:nvSpPr>
        <p:spPr>
          <a:xfrm>
            <a:off x="4625446" y="3057525"/>
            <a:ext cx="2693670" cy="785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95" dirty="0">
                <a:latin typeface="Arial" panose="020B0604020202020204" pitchFamily="34" charset="0"/>
                <a:ea typeface="方正姚体" panose="02010601030101010101" pitchFamily="2" charset="-122"/>
              </a:rPr>
              <a:t>注：水平放置的磁针的指向跟地理子午线之间的交角即磁偏角。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506" name="ShockwaveFlash1" r:id="rId2" imgW="862259" imgH="194780"/>
        </mc:Choice>
        <mc:Fallback>
          <p:control name="ShockwaveFlash1" r:id="rId2" imgW="862259" imgH="19478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1050" y="4948238"/>
                  <a:ext cx="862013" cy="195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6155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2826104" y="519113"/>
            <a:ext cx="5166431" cy="857250"/>
          </a:xfrm>
        </p:spPr>
        <p:txBody>
          <a:bodyPr vert="horz" wrap="square" lIns="68410" tIns="34205" rIns="68410" bIns="34205" anchor="ctr"/>
          <a:lstStyle/>
          <a:p>
            <a:r>
              <a:rPr lang="zh-CN" altLang="en-US" dirty="0">
                <a:solidFill>
                  <a:srgbClr val="000000"/>
                </a:solidFill>
                <a:ea typeface="方正姚体" panose="02010601030101010101" pitchFamily="2" charset="-122"/>
              </a:rPr>
              <a:t>思考</a:t>
            </a:r>
          </a:p>
        </p:txBody>
      </p:sp>
      <p:sp>
        <p:nvSpPr>
          <p:cNvPr id="3076" name="Rectangle 3"/>
          <p:cNvSpPr>
            <a:spLocks noGrp="1"/>
          </p:cNvSpPr>
          <p:nvPr>
            <p:ph type="body" idx="4294967295"/>
          </p:nvPr>
        </p:nvSpPr>
        <p:spPr>
          <a:xfrm>
            <a:off x="1151468" y="1277542"/>
            <a:ext cx="5165243" cy="591740"/>
          </a:xfrm>
        </p:spPr>
        <p:txBody>
          <a:bodyPr vert="horz" wrap="square" lIns="68410" tIns="34205" rIns="68410" bIns="34205" anchor="t"/>
          <a:lstStyle/>
          <a:p>
            <a:pPr>
              <a:buFontTx/>
              <a:buNone/>
            </a:pPr>
            <a:r>
              <a:rPr lang="zh-CN" altLang="en-US" sz="2995" dirty="0">
                <a:solidFill>
                  <a:srgbClr val="FF0000"/>
                </a:solidFill>
                <a:ea typeface="方正姚体" panose="02010601030101010101" pitchFamily="2" charset="-122"/>
              </a:rPr>
              <a:t>指南针为什么会指南？</a:t>
            </a:r>
          </a:p>
        </p:txBody>
      </p:sp>
      <p:sp>
        <p:nvSpPr>
          <p:cNvPr id="297988" name="Text Box 4"/>
          <p:cNvSpPr txBox="1"/>
          <p:nvPr/>
        </p:nvSpPr>
        <p:spPr>
          <a:xfrm>
            <a:off x="1809444" y="2035969"/>
            <a:ext cx="5509672" cy="28683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95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地球磁场很弱，其表面的磁场比一个条形磁体近旁的磁场弱得多，但能自由旋转的小磁针已能显示出地磁场对它的作用，指南针正是利用这个原理制成的。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2530" name="ShockwaveFlash1" r:id="rId2" imgW="862259" imgH="194780"/>
        </mc:Choice>
        <mc:Fallback>
          <p:control name="ShockwaveFlash1" r:id="rId2" imgW="862259" imgH="19478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31050" y="4948238"/>
                  <a:ext cx="862013" cy="195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7141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t>34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2255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571501" y="1063712"/>
            <a:ext cx="7333615" cy="3839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一、认识磁现象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1．磁性；磁体；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2．磁极:南（S）极、北(N)极；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3．磁极间的相互作用规律：同名磁极相互排斥，异名磁极相互吸引。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二、磁化：使原来没有磁性的物体获得磁性的过程。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三、磁场：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1.磁体周围存在磁场。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2.条形磁铁的外部磁场磁感线从N极出发，回到S极。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3.地磁场</a:t>
            </a:r>
          </a:p>
        </p:txBody>
      </p:sp>
    </p:spTree>
    <p:extLst>
      <p:ext uri="{BB962C8B-B14F-4D97-AF65-F5344CB8AC3E}">
        <p14:creationId xmlns:p14="http://schemas.microsoft.com/office/powerpoint/2010/main" val="1264763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内容占位符 2"/>
          <p:cNvSpPr>
            <a:spLocks noGrp="1"/>
          </p:cNvSpPr>
          <p:nvPr>
            <p:ph idx="4294967295"/>
          </p:nvPr>
        </p:nvSpPr>
        <p:spPr>
          <a:xfrm>
            <a:off x="345440" y="1182114"/>
            <a:ext cx="8944610" cy="4184186"/>
          </a:xfrm>
        </p:spPr>
        <p:txBody>
          <a:bodyPr/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磁铁能够吸引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等物质。磁铁吸引能力最强的两个部位叫做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悬挂静止的磁铁指南的那个磁极叫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极，指北的那磁极叫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极或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磁极间的相互作用规律是：同名磁极相互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，异名磁极相互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一些物体在磁体或电流的作用下能够获得磁性，这种现象叫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2400" kern="1200" baseline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9" name="TextBox 3"/>
          <p:cNvSpPr/>
          <p:nvPr/>
        </p:nvSpPr>
        <p:spPr>
          <a:xfrm>
            <a:off x="3288799" y="936492"/>
            <a:ext cx="377684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铁</a:t>
            </a:r>
          </a:p>
        </p:txBody>
      </p:sp>
      <p:sp>
        <p:nvSpPr>
          <p:cNvPr id="6150" name="TextBox 5"/>
          <p:cNvSpPr/>
          <p:nvPr/>
        </p:nvSpPr>
        <p:spPr>
          <a:xfrm>
            <a:off x="1342141" y="4134979"/>
            <a:ext cx="1238518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磁化</a:t>
            </a:r>
          </a:p>
        </p:txBody>
      </p:sp>
      <p:sp>
        <p:nvSpPr>
          <p:cNvPr id="6151" name="TextBox 6"/>
          <p:cNvSpPr/>
          <p:nvPr/>
        </p:nvSpPr>
        <p:spPr>
          <a:xfrm>
            <a:off x="6261081" y="2891877"/>
            <a:ext cx="1362988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排斥</a:t>
            </a:r>
          </a:p>
        </p:txBody>
      </p:sp>
      <p:sp>
        <p:nvSpPr>
          <p:cNvPr id="6152" name="TextBox 7"/>
          <p:cNvSpPr/>
          <p:nvPr/>
        </p:nvSpPr>
        <p:spPr>
          <a:xfrm>
            <a:off x="2035106" y="3226931"/>
            <a:ext cx="1202412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吸引</a:t>
            </a:r>
          </a:p>
        </p:txBody>
      </p:sp>
      <p:sp>
        <p:nvSpPr>
          <p:cNvPr id="6153" name="TextBox 8"/>
          <p:cNvSpPr/>
          <p:nvPr/>
        </p:nvSpPr>
        <p:spPr>
          <a:xfrm>
            <a:off x="5347128" y="2388505"/>
            <a:ext cx="507854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北</a:t>
            </a:r>
          </a:p>
        </p:txBody>
      </p:sp>
      <p:sp>
        <p:nvSpPr>
          <p:cNvPr id="6154" name="TextBox 9"/>
          <p:cNvSpPr/>
          <p:nvPr/>
        </p:nvSpPr>
        <p:spPr>
          <a:xfrm>
            <a:off x="5855336" y="1878524"/>
            <a:ext cx="37020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南</a:t>
            </a:r>
          </a:p>
        </p:txBody>
      </p:sp>
      <p:sp>
        <p:nvSpPr>
          <p:cNvPr id="6155" name="TextBox 10"/>
          <p:cNvSpPr/>
          <p:nvPr/>
        </p:nvSpPr>
        <p:spPr>
          <a:xfrm>
            <a:off x="7623639" y="2213134"/>
            <a:ext cx="377684" cy="783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449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pitchFamily="34" charset="0"/>
              </a:rPr>
              <a:t>N</a:t>
            </a:r>
            <a:endParaRPr lang="en-US" altLang="x-none" sz="449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pitchFamily="34" charset="0"/>
            </a:endParaRPr>
          </a:p>
        </p:txBody>
      </p:sp>
      <p:sp>
        <p:nvSpPr>
          <p:cNvPr id="6156" name="TextBox 11"/>
          <p:cNvSpPr/>
          <p:nvPr/>
        </p:nvSpPr>
        <p:spPr>
          <a:xfrm>
            <a:off x="1198157" y="2388392"/>
            <a:ext cx="376497" cy="71423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404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pitchFamily="34" charset="0"/>
              </a:rPr>
              <a:t>S</a:t>
            </a:r>
            <a:endParaRPr lang="en-US" altLang="x-none" sz="404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pitchFamily="34" charset="0"/>
            </a:endParaRPr>
          </a:p>
        </p:txBody>
      </p:sp>
      <p:sp>
        <p:nvSpPr>
          <p:cNvPr id="6157" name="TextBox 12"/>
          <p:cNvSpPr/>
          <p:nvPr/>
        </p:nvSpPr>
        <p:spPr>
          <a:xfrm>
            <a:off x="6403170" y="1444978"/>
            <a:ext cx="1305979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磁极</a:t>
            </a:r>
          </a:p>
        </p:txBody>
      </p:sp>
      <p:sp>
        <p:nvSpPr>
          <p:cNvPr id="6158" name="TextBox 13"/>
          <p:cNvSpPr/>
          <p:nvPr/>
        </p:nvSpPr>
        <p:spPr>
          <a:xfrm>
            <a:off x="7091779" y="1071844"/>
            <a:ext cx="377684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镍</a:t>
            </a:r>
          </a:p>
        </p:txBody>
      </p:sp>
      <p:sp>
        <p:nvSpPr>
          <p:cNvPr id="6159" name="TextBox 14"/>
          <p:cNvSpPr/>
          <p:nvPr/>
        </p:nvSpPr>
        <p:spPr>
          <a:xfrm>
            <a:off x="5250512" y="890659"/>
            <a:ext cx="377684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60055578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6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9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9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0"/>
      <p:bldP spid="6149" grpId="0" bldLvl="0"/>
      <p:bldP spid="6150" grpId="0" bldLvl="0"/>
      <p:bldP spid="6151" grpId="0" bldLvl="0"/>
      <p:bldP spid="6152" grpId="0" bldLvl="0"/>
      <p:bldP spid="6153" grpId="0" bldLvl="0"/>
      <p:bldP spid="6154" grpId="0" bldLvl="0"/>
      <p:bldP spid="6155" grpId="0" bldLvl="0"/>
      <p:bldP spid="6156" grpId="0" bldLvl="0"/>
      <p:bldP spid="6157" grpId="0" bldLvl="0"/>
      <p:bldP spid="6158" grpId="0" bldLvl="0"/>
      <p:bldP spid="6159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内容占位符 2"/>
          <p:cNvSpPr>
            <a:spLocks noGrp="1"/>
          </p:cNvSpPr>
          <p:nvPr>
            <p:ph idx="4294967295"/>
          </p:nvPr>
        </p:nvSpPr>
        <p:spPr>
          <a:xfrm>
            <a:off x="306786" y="538164"/>
            <a:ext cx="8825451" cy="4067175"/>
          </a:xfrm>
        </p:spPr>
        <p:txBody>
          <a:bodyPr>
            <a:noAutofit/>
          </a:bodyPr>
          <a:lstStyle/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．一根钢条接近小磁铁，小磁铁的</a:t>
            </a: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极被吸向钢条，这一现象说明钢条原来（ </a:t>
            </a: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．一定有磁性，接近磁极的一端是</a:t>
            </a: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    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．一定有磁性，但不能确定它的极性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．一定没有磁性                         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．不一定有磁性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endParaRPr lang="zh-CN" altLang="en-US" sz="2400" kern="1200" baseline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65" name="TextBox 4"/>
          <p:cNvSpPr/>
          <p:nvPr/>
        </p:nvSpPr>
        <p:spPr>
          <a:xfrm flipH="1">
            <a:off x="2583092" y="1173113"/>
            <a:ext cx="364857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2995" b="1">
                <a:solidFill>
                  <a:srgbClr val="FF0000"/>
                </a:solidFill>
                <a:latin typeface="Calibri" panose="020F0502020204030204" pitchFamily="34" charset="0"/>
                <a:ea typeface="Arial" panose="020B0604020202020204" pitchFamily="34" charset="0"/>
                <a:sym typeface="Calibri" panose="020F0502020204030204" pitchFamily="34" charset="0"/>
              </a:rPr>
              <a:t>D</a:t>
            </a:r>
            <a:endParaRPr lang="en-US" altLang="x-none" sz="2995" b="1" dirty="0">
              <a:solidFill>
                <a:srgbClr val="FF0000"/>
              </a:solidFill>
              <a:latin typeface="Calibri" panose="020F0502020204030204" pitchFamily="34" charset="0"/>
              <a:ea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071893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0"/>
      <p:bldP spid="15365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141605" y="567822"/>
            <a:ext cx="8808720" cy="4284128"/>
          </a:xfrm>
        </p:spPr>
        <p:txBody>
          <a:bodyPr>
            <a:noAutofit/>
          </a:bodyPr>
          <a:lstStyle/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	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磁铁周围存在一种物质，它能让位于其中的小磁针发生偏转，这种物质叫做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我们把小磁针静止时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极所指示的方向规定为该点的磁场方向。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用一些带有箭头的曲线，可以方便的描述磁场，这种曲线叫做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。条形磁铁的外部磁场磁感线从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极出发，回到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2400" kern="1200" baseline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3" name="TextBox 4"/>
          <p:cNvSpPr/>
          <p:nvPr/>
        </p:nvSpPr>
        <p:spPr>
          <a:xfrm>
            <a:off x="2569845" y="1110818"/>
            <a:ext cx="1324610" cy="5983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9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磁场</a:t>
            </a:r>
          </a:p>
        </p:txBody>
      </p:sp>
      <p:sp>
        <p:nvSpPr>
          <p:cNvPr id="17414" name="TextBox 5"/>
          <p:cNvSpPr/>
          <p:nvPr/>
        </p:nvSpPr>
        <p:spPr>
          <a:xfrm>
            <a:off x="7350560" y="3590060"/>
            <a:ext cx="323050" cy="71423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404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pitchFamily="34" charset="0"/>
              </a:rPr>
              <a:t>N</a:t>
            </a:r>
            <a:endParaRPr lang="en-US" altLang="x-none" sz="404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pitchFamily="34" charset="0"/>
            </a:endParaRPr>
          </a:p>
        </p:txBody>
      </p:sp>
      <p:sp>
        <p:nvSpPr>
          <p:cNvPr id="17415" name="TextBox 6"/>
          <p:cNvSpPr/>
          <p:nvPr/>
        </p:nvSpPr>
        <p:spPr>
          <a:xfrm>
            <a:off x="974726" y="3433032"/>
            <a:ext cx="159448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磁感线</a:t>
            </a:r>
          </a:p>
        </p:txBody>
      </p:sp>
      <p:sp>
        <p:nvSpPr>
          <p:cNvPr id="17416" name="TextBox 7"/>
          <p:cNvSpPr/>
          <p:nvPr/>
        </p:nvSpPr>
        <p:spPr>
          <a:xfrm>
            <a:off x="3475723" y="1785117"/>
            <a:ext cx="646101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9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北</a:t>
            </a:r>
          </a:p>
        </p:txBody>
      </p:sp>
      <p:sp>
        <p:nvSpPr>
          <p:cNvPr id="17417" name="TextBox 8"/>
          <p:cNvSpPr/>
          <p:nvPr/>
        </p:nvSpPr>
        <p:spPr>
          <a:xfrm>
            <a:off x="1999975" y="4070910"/>
            <a:ext cx="256540" cy="6448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359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pitchFamily="34" charset="0"/>
              </a:rPr>
              <a:t>S</a:t>
            </a:r>
            <a:endParaRPr lang="en-US" altLang="x-none" sz="359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696920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bldLvl="0"/>
      <p:bldP spid="17413" grpId="0" bldLvl="0"/>
      <p:bldP spid="17414" grpId="0" bldLvl="0"/>
      <p:bldP spid="17415" grpId="0" bldLvl="0"/>
      <p:bldP spid="17416" grpId="0" bldLvl="0"/>
      <p:bldP spid="17417" grpId="0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>
          <a:xfrm>
            <a:off x="309334" y="874226"/>
            <a:ext cx="8525204" cy="3394710"/>
          </a:xfrm>
        </p:spPr>
        <p:txBody>
          <a:bodyPr>
            <a:noAutofit/>
          </a:bodyPr>
          <a:lstStyle/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地球周围有磁场，称为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地磁场的方向是从地理位置的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极出发回到地理位置的</a:t>
            </a:r>
            <a:r>
              <a:rPr lang="zh-CN" altLang="en-US" sz="2400" u="sng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400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2400" kern="1200" baseline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605" name="TextBox 4"/>
          <p:cNvSpPr/>
          <p:nvPr/>
        </p:nvSpPr>
        <p:spPr>
          <a:xfrm>
            <a:off x="3996690" y="793805"/>
            <a:ext cx="1610360" cy="5232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地磁场</a:t>
            </a:r>
          </a:p>
        </p:txBody>
      </p:sp>
      <p:sp>
        <p:nvSpPr>
          <p:cNvPr id="25606" name="TextBox 5"/>
          <p:cNvSpPr/>
          <p:nvPr/>
        </p:nvSpPr>
        <p:spPr>
          <a:xfrm>
            <a:off x="5143957" y="1468053"/>
            <a:ext cx="643725" cy="644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59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南</a:t>
            </a:r>
          </a:p>
        </p:txBody>
      </p:sp>
      <p:sp>
        <p:nvSpPr>
          <p:cNvPr id="25607" name="TextBox 6"/>
          <p:cNvSpPr/>
          <p:nvPr/>
        </p:nvSpPr>
        <p:spPr>
          <a:xfrm>
            <a:off x="2394764" y="2158106"/>
            <a:ext cx="530658" cy="644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59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北</a:t>
            </a:r>
          </a:p>
        </p:txBody>
      </p:sp>
    </p:spTree>
    <p:extLst>
      <p:ext uri="{BB962C8B-B14F-4D97-AF65-F5344CB8AC3E}">
        <p14:creationId xmlns:p14="http://schemas.microsoft.com/office/powerpoint/2010/main" val="844136386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bldLvl="0"/>
      <p:bldP spid="25605" grpId="0" bldLvl="0"/>
      <p:bldP spid="25606" grpId="0" bldLvl="0"/>
      <p:bldP spid="25607" grpId="0" bldLvl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/>
          <p:nvPr/>
        </p:nvSpPr>
        <p:spPr>
          <a:xfrm>
            <a:off x="1424634" y="488156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1795" dirty="0">
              <a:latin typeface="Times New Roman" panose="02020603050405020304" charset="0"/>
            </a:endParaRPr>
          </a:p>
        </p:txBody>
      </p:sp>
      <p:sp>
        <p:nvSpPr>
          <p:cNvPr id="70659" name="Text Box 3"/>
          <p:cNvSpPr txBox="1"/>
          <p:nvPr/>
        </p:nvSpPr>
        <p:spPr>
          <a:xfrm>
            <a:off x="5574407" y="2352675"/>
            <a:ext cx="570089" cy="7608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r>
              <a:rPr lang="en-US" altLang="zh-CN" sz="3140" b="1" dirty="0">
                <a:latin typeface="Times New Roman" panose="02020603050405020304" charset="0"/>
              </a:rPr>
              <a:t>N</a:t>
            </a:r>
            <a:endParaRPr lang="en-US" altLang="zh-CN" sz="2695" dirty="0">
              <a:latin typeface="Arial" panose="020B0604020202020204" pitchFamily="34" charset="0"/>
            </a:endParaRPr>
          </a:p>
        </p:txBody>
      </p:sp>
      <p:sp>
        <p:nvSpPr>
          <p:cNvPr id="70660" name="Text Box 4"/>
          <p:cNvSpPr txBox="1"/>
          <p:nvPr/>
        </p:nvSpPr>
        <p:spPr>
          <a:xfrm>
            <a:off x="1733433" y="2397919"/>
            <a:ext cx="571277" cy="7608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endParaRPr lang="zh-CN" altLang="zh-CN" sz="2995" dirty="0">
              <a:latin typeface="Arial" panose="020B0604020202020204" pitchFamily="34" charset="0"/>
            </a:endParaRPr>
          </a:p>
        </p:txBody>
      </p:sp>
      <p:sp>
        <p:nvSpPr>
          <p:cNvPr id="70661" name="Text Box 5"/>
          <p:cNvSpPr txBox="1"/>
          <p:nvPr/>
        </p:nvSpPr>
        <p:spPr>
          <a:xfrm>
            <a:off x="6963999" y="2352675"/>
            <a:ext cx="571277" cy="7608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endParaRPr lang="zh-CN" altLang="zh-CN" sz="2695" dirty="0">
              <a:latin typeface="Arial" panose="020B0604020202020204" pitchFamily="34" charset="0"/>
            </a:endParaRPr>
          </a:p>
        </p:txBody>
      </p:sp>
      <p:sp>
        <p:nvSpPr>
          <p:cNvPr id="70662" name="Text Box 6"/>
          <p:cNvSpPr txBox="1"/>
          <p:nvPr/>
        </p:nvSpPr>
        <p:spPr>
          <a:xfrm>
            <a:off x="3108773" y="2352675"/>
            <a:ext cx="571277" cy="7608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r>
              <a:rPr lang="en-US" altLang="zh-CN" sz="3140" b="1" dirty="0">
                <a:latin typeface="Times New Roman" panose="02020603050405020304" charset="0"/>
              </a:rPr>
              <a:t>N</a:t>
            </a:r>
            <a:endParaRPr lang="en-US" altLang="zh-CN" sz="2695" dirty="0">
              <a:latin typeface="Arial" panose="020B0604020202020204" pitchFamily="34" charset="0"/>
            </a:endParaRPr>
          </a:p>
        </p:txBody>
      </p:sp>
      <p:sp>
        <p:nvSpPr>
          <p:cNvPr id="70663" name="Freeform 7"/>
          <p:cNvSpPr/>
          <p:nvPr/>
        </p:nvSpPr>
        <p:spPr>
          <a:xfrm>
            <a:off x="1878331" y="2301479"/>
            <a:ext cx="1831411" cy="704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0" t="0" r="0" b="0"/>
            <a:pathLst>
              <a:path w="400" h="400">
                <a:moveTo>
                  <a:pt x="0" y="0"/>
                </a:moveTo>
                <a:lnTo>
                  <a:pt x="400" y="0"/>
                </a:lnTo>
                <a:lnTo>
                  <a:pt x="400" y="400"/>
                </a:lnTo>
                <a:lnTo>
                  <a:pt x="0" y="400"/>
                </a:ln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0664" name="Freeform 8"/>
          <p:cNvSpPr/>
          <p:nvPr/>
        </p:nvSpPr>
        <p:spPr>
          <a:xfrm>
            <a:off x="5595785" y="2301479"/>
            <a:ext cx="1832599" cy="704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0" t="0" r="0" b="0"/>
            <a:pathLst>
              <a:path w="400" h="400">
                <a:moveTo>
                  <a:pt x="0" y="0"/>
                </a:moveTo>
                <a:lnTo>
                  <a:pt x="400" y="0"/>
                </a:lnTo>
                <a:lnTo>
                  <a:pt x="400" y="400"/>
                </a:lnTo>
                <a:lnTo>
                  <a:pt x="0" y="400"/>
                </a:ln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0665" name="Text Box 10"/>
          <p:cNvSpPr txBox="1"/>
          <p:nvPr/>
        </p:nvSpPr>
        <p:spPr>
          <a:xfrm>
            <a:off x="865400" y="628638"/>
            <a:ext cx="5279260" cy="507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 dirty="0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11.</a:t>
            </a:r>
            <a:r>
              <a:rPr lang="zh-CN" altLang="en-US" sz="2695" b="1" dirty="0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画出同名磁极之间的磁感线：</a:t>
            </a:r>
          </a:p>
        </p:txBody>
      </p:sp>
    </p:spTree>
    <p:extLst>
      <p:ext uri="{BB962C8B-B14F-4D97-AF65-F5344CB8AC3E}">
        <p14:creationId xmlns:p14="http://schemas.microsoft.com/office/powerpoint/2010/main" val="112995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266" y="1490214"/>
            <a:ext cx="1818005" cy="17161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4" descr="http://t11.baidu.com/it/u=2203735954,22806084&amp;fm=23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786" y="1639173"/>
            <a:ext cx="1837055" cy="8943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986" y="3161216"/>
            <a:ext cx="2234565" cy="153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Box 1"/>
          <p:cNvSpPr/>
          <p:nvPr/>
        </p:nvSpPr>
        <p:spPr>
          <a:xfrm>
            <a:off x="4443589" y="2661125"/>
            <a:ext cx="1641856" cy="507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695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条形磁铁</a:t>
            </a:r>
          </a:p>
        </p:txBody>
      </p:sp>
      <p:sp>
        <p:nvSpPr>
          <p:cNvPr id="8200" name="TextBox 8"/>
          <p:cNvSpPr/>
          <p:nvPr/>
        </p:nvSpPr>
        <p:spPr>
          <a:xfrm>
            <a:off x="734936" y="4635704"/>
            <a:ext cx="1748273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395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蹄形磁铁</a:t>
            </a:r>
          </a:p>
        </p:txBody>
      </p:sp>
      <p:sp>
        <p:nvSpPr>
          <p:cNvPr id="8201" name="TextBox 9"/>
          <p:cNvSpPr/>
          <p:nvPr/>
        </p:nvSpPr>
        <p:spPr>
          <a:xfrm>
            <a:off x="4577692" y="4612901"/>
            <a:ext cx="1706941" cy="507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695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环形磁铁</a:t>
            </a:r>
          </a:p>
        </p:txBody>
      </p:sp>
      <p:pic>
        <p:nvPicPr>
          <p:cNvPr id="8202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2771" y="3408842"/>
            <a:ext cx="1901825" cy="10395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7169" name="组合 6147"/>
          <p:cNvGrpSpPr/>
          <p:nvPr/>
        </p:nvGrpSpPr>
        <p:grpSpPr>
          <a:xfrm>
            <a:off x="494030" y="725692"/>
            <a:ext cx="2565066" cy="764488"/>
            <a:chOff x="0" y="0"/>
            <a:chExt cx="4041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321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kern="1200"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认识各种磁体</a:t>
              </a:r>
              <a:endParaRPr lang="zh-CN" altLang="en-US" sz="2400" b="1" kern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8705965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ldLvl="0"/>
      <p:bldP spid="8200" grpId="0" bldLvl="0"/>
      <p:bldP spid="8201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/>
          <p:nvPr/>
        </p:nvSpPr>
        <p:spPr>
          <a:xfrm>
            <a:off x="1424634" y="488156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1795" dirty="0">
              <a:latin typeface="Times New Roman" panose="02020603050405020304" charset="0"/>
            </a:endParaRPr>
          </a:p>
        </p:txBody>
      </p:sp>
      <p:sp>
        <p:nvSpPr>
          <p:cNvPr id="71684" name="Text Box 4"/>
          <p:cNvSpPr txBox="1"/>
          <p:nvPr/>
        </p:nvSpPr>
        <p:spPr>
          <a:xfrm>
            <a:off x="2093301" y="2625328"/>
            <a:ext cx="579590" cy="58221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endParaRPr lang="zh-CN" altLang="zh-CN" sz="2395" dirty="0">
              <a:latin typeface="Arial" panose="020B0604020202020204" pitchFamily="34" charset="0"/>
            </a:endParaRPr>
          </a:p>
        </p:txBody>
      </p:sp>
      <p:sp>
        <p:nvSpPr>
          <p:cNvPr id="71685" name="Text Box 5"/>
          <p:cNvSpPr txBox="1"/>
          <p:nvPr/>
        </p:nvSpPr>
        <p:spPr>
          <a:xfrm>
            <a:off x="3551779" y="2652713"/>
            <a:ext cx="580778" cy="58221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r>
              <a:rPr lang="en-US" altLang="zh-CN" sz="2845" b="1" dirty="0">
                <a:latin typeface="Times New Roman" panose="02020603050405020304" charset="0"/>
              </a:rPr>
              <a:t>N</a:t>
            </a:r>
            <a:endParaRPr lang="en-US" altLang="zh-CN" sz="2395" dirty="0">
              <a:latin typeface="Arial" panose="020B0604020202020204" pitchFamily="34" charset="0"/>
            </a:endParaRPr>
          </a:p>
        </p:txBody>
      </p:sp>
      <p:sp>
        <p:nvSpPr>
          <p:cNvPr id="71686" name="Freeform 6"/>
          <p:cNvSpPr/>
          <p:nvPr/>
        </p:nvSpPr>
        <p:spPr>
          <a:xfrm>
            <a:off x="2093301" y="2606279"/>
            <a:ext cx="1796967" cy="5191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0" t="0" r="0" b="0"/>
            <a:pathLst>
              <a:path w="400" h="400">
                <a:moveTo>
                  <a:pt x="0" y="0"/>
                </a:moveTo>
                <a:lnTo>
                  <a:pt x="400" y="0"/>
                </a:lnTo>
                <a:lnTo>
                  <a:pt x="400" y="400"/>
                </a:lnTo>
                <a:lnTo>
                  <a:pt x="0" y="400"/>
                </a:ln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87" name="Text Box 7"/>
          <p:cNvSpPr txBox="1"/>
          <p:nvPr/>
        </p:nvSpPr>
        <p:spPr>
          <a:xfrm>
            <a:off x="6684892" y="2638424"/>
            <a:ext cx="580778" cy="58221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endParaRPr lang="zh-CN" altLang="zh-CN" sz="2395" dirty="0">
              <a:latin typeface="Arial" panose="020B0604020202020204" pitchFamily="34" charset="0"/>
            </a:endParaRPr>
          </a:p>
        </p:txBody>
      </p:sp>
      <p:sp>
        <p:nvSpPr>
          <p:cNvPr id="71688" name="Text Box 8"/>
          <p:cNvSpPr txBox="1"/>
          <p:nvPr/>
        </p:nvSpPr>
        <p:spPr>
          <a:xfrm>
            <a:off x="5243043" y="2652713"/>
            <a:ext cx="580778" cy="58221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just"/>
            <a:r>
              <a:rPr lang="en-US" altLang="zh-CN" sz="2845" b="1" dirty="0">
                <a:latin typeface="Times New Roman" panose="02020603050405020304" charset="0"/>
              </a:rPr>
              <a:t>N</a:t>
            </a:r>
            <a:endParaRPr lang="en-US" altLang="zh-CN" sz="2395" dirty="0">
              <a:latin typeface="Arial" panose="020B0604020202020204" pitchFamily="34" charset="0"/>
            </a:endParaRPr>
          </a:p>
        </p:txBody>
      </p:sp>
      <p:sp>
        <p:nvSpPr>
          <p:cNvPr id="71689" name="Freeform 9"/>
          <p:cNvSpPr/>
          <p:nvPr/>
        </p:nvSpPr>
        <p:spPr>
          <a:xfrm>
            <a:off x="5253731" y="2601516"/>
            <a:ext cx="1796968" cy="52030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0" t="0" r="0" b="0"/>
            <a:pathLst>
              <a:path w="400" h="400">
                <a:moveTo>
                  <a:pt x="0" y="0"/>
                </a:moveTo>
                <a:lnTo>
                  <a:pt x="400" y="0"/>
                </a:lnTo>
                <a:lnTo>
                  <a:pt x="400" y="400"/>
                </a:lnTo>
                <a:lnTo>
                  <a:pt x="0" y="400"/>
                </a:ln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0" name="Freeform 10"/>
          <p:cNvSpPr/>
          <p:nvPr/>
        </p:nvSpPr>
        <p:spPr>
          <a:xfrm flipV="1">
            <a:off x="3908085" y="1334691"/>
            <a:ext cx="638975" cy="149185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26" h="1455">
                <a:moveTo>
                  <a:pt x="0" y="0"/>
                </a:moveTo>
                <a:cubicBezTo>
                  <a:pt x="103" y="20"/>
                  <a:pt x="206" y="40"/>
                  <a:pt x="286" y="90"/>
                </a:cubicBezTo>
                <a:cubicBezTo>
                  <a:pt x="366" y="140"/>
                  <a:pt x="418" y="215"/>
                  <a:pt x="480" y="300"/>
                </a:cubicBezTo>
                <a:cubicBezTo>
                  <a:pt x="542" y="385"/>
                  <a:pt x="610" y="473"/>
                  <a:pt x="660" y="600"/>
                </a:cubicBezTo>
                <a:cubicBezTo>
                  <a:pt x="710" y="727"/>
                  <a:pt x="752" y="923"/>
                  <a:pt x="780" y="1065"/>
                </a:cubicBezTo>
                <a:cubicBezTo>
                  <a:pt x="808" y="1207"/>
                  <a:pt x="821" y="1400"/>
                  <a:pt x="826" y="1455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1" name="Freeform 11"/>
          <p:cNvSpPr/>
          <p:nvPr/>
        </p:nvSpPr>
        <p:spPr>
          <a:xfrm flipH="1">
            <a:off x="4864172" y="3075385"/>
            <a:ext cx="345617" cy="125015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43" h="1155">
                <a:moveTo>
                  <a:pt x="0" y="0"/>
                </a:moveTo>
                <a:cubicBezTo>
                  <a:pt x="91" y="18"/>
                  <a:pt x="183" y="37"/>
                  <a:pt x="256" y="90"/>
                </a:cubicBezTo>
                <a:cubicBezTo>
                  <a:pt x="329" y="143"/>
                  <a:pt x="391" y="225"/>
                  <a:pt x="436" y="315"/>
                </a:cubicBezTo>
                <a:cubicBezTo>
                  <a:pt x="481" y="405"/>
                  <a:pt x="509" y="490"/>
                  <a:pt x="526" y="630"/>
                </a:cubicBezTo>
                <a:cubicBezTo>
                  <a:pt x="543" y="770"/>
                  <a:pt x="540" y="1045"/>
                  <a:pt x="540" y="1155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2" name="Freeform 12"/>
          <p:cNvSpPr/>
          <p:nvPr/>
        </p:nvSpPr>
        <p:spPr>
          <a:xfrm>
            <a:off x="3908085" y="3105150"/>
            <a:ext cx="420441" cy="124896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43" h="1155">
                <a:moveTo>
                  <a:pt x="0" y="0"/>
                </a:moveTo>
                <a:cubicBezTo>
                  <a:pt x="91" y="18"/>
                  <a:pt x="183" y="37"/>
                  <a:pt x="256" y="90"/>
                </a:cubicBezTo>
                <a:cubicBezTo>
                  <a:pt x="329" y="143"/>
                  <a:pt x="391" y="225"/>
                  <a:pt x="436" y="315"/>
                </a:cubicBezTo>
                <a:cubicBezTo>
                  <a:pt x="481" y="405"/>
                  <a:pt x="509" y="490"/>
                  <a:pt x="526" y="630"/>
                </a:cubicBezTo>
                <a:cubicBezTo>
                  <a:pt x="543" y="770"/>
                  <a:pt x="540" y="1045"/>
                  <a:pt x="540" y="1155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3" name="Freeform 13"/>
          <p:cNvSpPr/>
          <p:nvPr/>
        </p:nvSpPr>
        <p:spPr>
          <a:xfrm flipH="1" flipV="1">
            <a:off x="4872485" y="1358503"/>
            <a:ext cx="346804" cy="129182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43" h="1155">
                <a:moveTo>
                  <a:pt x="0" y="0"/>
                </a:moveTo>
                <a:cubicBezTo>
                  <a:pt x="91" y="18"/>
                  <a:pt x="183" y="37"/>
                  <a:pt x="256" y="90"/>
                </a:cubicBezTo>
                <a:cubicBezTo>
                  <a:pt x="329" y="143"/>
                  <a:pt x="391" y="225"/>
                  <a:pt x="436" y="315"/>
                </a:cubicBezTo>
                <a:cubicBezTo>
                  <a:pt x="481" y="405"/>
                  <a:pt x="509" y="490"/>
                  <a:pt x="526" y="630"/>
                </a:cubicBezTo>
                <a:cubicBezTo>
                  <a:pt x="543" y="770"/>
                  <a:pt x="540" y="1045"/>
                  <a:pt x="540" y="1155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4" name="Freeform 14"/>
          <p:cNvSpPr/>
          <p:nvPr/>
        </p:nvSpPr>
        <p:spPr>
          <a:xfrm flipH="1">
            <a:off x="5015007" y="3148013"/>
            <a:ext cx="345616" cy="116324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63" h="1230">
                <a:moveTo>
                  <a:pt x="0" y="0"/>
                </a:moveTo>
                <a:cubicBezTo>
                  <a:pt x="122" y="91"/>
                  <a:pt x="245" y="183"/>
                  <a:pt x="300" y="330"/>
                </a:cubicBezTo>
                <a:cubicBezTo>
                  <a:pt x="355" y="477"/>
                  <a:pt x="363" y="735"/>
                  <a:pt x="330" y="885"/>
                </a:cubicBezTo>
                <a:cubicBezTo>
                  <a:pt x="297" y="1035"/>
                  <a:pt x="149" y="1170"/>
                  <a:pt x="104" y="1230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5" name="Freeform 15"/>
          <p:cNvSpPr/>
          <p:nvPr/>
        </p:nvSpPr>
        <p:spPr>
          <a:xfrm flipV="1">
            <a:off x="3777440" y="1372791"/>
            <a:ext cx="385997" cy="12489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63" h="1230">
                <a:moveTo>
                  <a:pt x="0" y="0"/>
                </a:moveTo>
                <a:cubicBezTo>
                  <a:pt x="122" y="91"/>
                  <a:pt x="245" y="183"/>
                  <a:pt x="300" y="330"/>
                </a:cubicBezTo>
                <a:cubicBezTo>
                  <a:pt x="355" y="477"/>
                  <a:pt x="363" y="735"/>
                  <a:pt x="330" y="885"/>
                </a:cubicBezTo>
                <a:cubicBezTo>
                  <a:pt x="297" y="1035"/>
                  <a:pt x="149" y="1170"/>
                  <a:pt x="104" y="1230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71696" name="Line 16"/>
          <p:cNvSpPr/>
          <p:nvPr/>
        </p:nvSpPr>
        <p:spPr>
          <a:xfrm rot="3600000" flipH="1">
            <a:off x="4753271" y="2608672"/>
            <a:ext cx="360759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697" name="Line 17"/>
          <p:cNvSpPr/>
          <p:nvPr/>
        </p:nvSpPr>
        <p:spPr>
          <a:xfrm rot="6000000" flipH="1">
            <a:off x="4892228" y="1695463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698" name="Line 18"/>
          <p:cNvSpPr/>
          <p:nvPr/>
        </p:nvSpPr>
        <p:spPr>
          <a:xfrm rot="6600000" flipH="1">
            <a:off x="4230688" y="2257437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699" name="Line 19"/>
          <p:cNvSpPr/>
          <p:nvPr/>
        </p:nvSpPr>
        <p:spPr>
          <a:xfrm rot="6000000" flipH="1">
            <a:off x="4138048" y="1871675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700" name="Line 20"/>
          <p:cNvSpPr/>
          <p:nvPr/>
        </p:nvSpPr>
        <p:spPr>
          <a:xfrm rot="5700000" flipH="1">
            <a:off x="3961083" y="1993119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701" name="Line 21"/>
          <p:cNvSpPr/>
          <p:nvPr/>
        </p:nvSpPr>
        <p:spPr>
          <a:xfrm rot="-3900000" flipH="1">
            <a:off x="4653504" y="3318285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702" name="Line 22"/>
          <p:cNvSpPr/>
          <p:nvPr/>
        </p:nvSpPr>
        <p:spPr>
          <a:xfrm rot="-4800000" flipH="1">
            <a:off x="4708137" y="3621893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703" name="Line 23"/>
          <p:cNvSpPr/>
          <p:nvPr/>
        </p:nvSpPr>
        <p:spPr>
          <a:xfrm rot="-5100000" flipH="1">
            <a:off x="4853035" y="3676662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704" name="Line 24"/>
          <p:cNvSpPr/>
          <p:nvPr/>
        </p:nvSpPr>
        <p:spPr>
          <a:xfrm rot="-6000000" flipH="1">
            <a:off x="3896948" y="3537362"/>
            <a:ext cx="361950" cy="1187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1705" name="Line 25"/>
          <p:cNvSpPr/>
          <p:nvPr/>
        </p:nvSpPr>
        <p:spPr>
          <a:xfrm rot="-6000000" flipH="1">
            <a:off x="4116670" y="3669519"/>
            <a:ext cx="361950" cy="9501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</p:spPr>
      </p:sp>
      <p:grpSp>
        <p:nvGrpSpPr>
          <p:cNvPr id="71706" name="Group 26"/>
          <p:cNvGrpSpPr/>
          <p:nvPr/>
        </p:nvGrpSpPr>
        <p:grpSpPr>
          <a:xfrm>
            <a:off x="3709741" y="1329929"/>
            <a:ext cx="1591498" cy="2981325"/>
            <a:chOff x="2175" y="1117"/>
            <a:chExt cx="1340" cy="2504"/>
          </a:xfrm>
        </p:grpSpPr>
        <p:sp>
          <p:nvSpPr>
            <p:cNvPr id="71708" name="Freeform 27"/>
            <p:cNvSpPr/>
            <p:nvPr/>
          </p:nvSpPr>
          <p:spPr>
            <a:xfrm>
              <a:off x="2302" y="2452"/>
              <a:ext cx="538" cy="1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36"/>
                </a:cxn>
                <a:cxn ang="0">
                  <a:pos x="87" y="120"/>
                </a:cxn>
                <a:cxn ang="0">
                  <a:pos x="119" y="239"/>
                </a:cxn>
                <a:cxn ang="0">
                  <a:pos x="141" y="426"/>
                </a:cxn>
                <a:cxn ang="0">
                  <a:pos x="149" y="582"/>
                </a:cxn>
              </a:cxnLst>
              <a:rect l="0" t="0" r="0" b="0"/>
              <a:pathLst>
                <a:path w="826" h="1455">
                  <a:moveTo>
                    <a:pt x="0" y="0"/>
                  </a:moveTo>
                  <a:cubicBezTo>
                    <a:pt x="103" y="20"/>
                    <a:pt x="206" y="40"/>
                    <a:pt x="286" y="90"/>
                  </a:cubicBezTo>
                  <a:cubicBezTo>
                    <a:pt x="366" y="140"/>
                    <a:pt x="418" y="215"/>
                    <a:pt x="480" y="300"/>
                  </a:cubicBezTo>
                  <a:cubicBezTo>
                    <a:pt x="542" y="385"/>
                    <a:pt x="610" y="473"/>
                    <a:pt x="660" y="600"/>
                  </a:cubicBezTo>
                  <a:cubicBezTo>
                    <a:pt x="710" y="727"/>
                    <a:pt x="752" y="923"/>
                    <a:pt x="780" y="1065"/>
                  </a:cubicBezTo>
                  <a:cubicBezTo>
                    <a:pt x="808" y="1207"/>
                    <a:pt x="821" y="1400"/>
                    <a:pt x="826" y="1455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09" name="Freeform 28"/>
            <p:cNvSpPr/>
            <p:nvPr/>
          </p:nvSpPr>
          <p:spPr>
            <a:xfrm flipH="1">
              <a:off x="2957" y="2464"/>
              <a:ext cx="470" cy="1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36"/>
                </a:cxn>
                <a:cxn ang="0">
                  <a:pos x="50" y="120"/>
                </a:cxn>
                <a:cxn ang="0">
                  <a:pos x="69" y="239"/>
                </a:cxn>
                <a:cxn ang="0">
                  <a:pos x="82" y="426"/>
                </a:cxn>
                <a:cxn ang="0">
                  <a:pos x="86" y="582"/>
                </a:cxn>
              </a:cxnLst>
              <a:rect l="0" t="0" r="0" b="0"/>
              <a:pathLst>
                <a:path w="826" h="1455">
                  <a:moveTo>
                    <a:pt x="0" y="0"/>
                  </a:moveTo>
                  <a:cubicBezTo>
                    <a:pt x="103" y="20"/>
                    <a:pt x="206" y="40"/>
                    <a:pt x="286" y="90"/>
                  </a:cubicBezTo>
                  <a:cubicBezTo>
                    <a:pt x="366" y="140"/>
                    <a:pt x="418" y="215"/>
                    <a:pt x="480" y="300"/>
                  </a:cubicBezTo>
                  <a:cubicBezTo>
                    <a:pt x="542" y="385"/>
                    <a:pt x="610" y="473"/>
                    <a:pt x="660" y="600"/>
                  </a:cubicBezTo>
                  <a:cubicBezTo>
                    <a:pt x="710" y="727"/>
                    <a:pt x="752" y="923"/>
                    <a:pt x="780" y="1065"/>
                  </a:cubicBezTo>
                  <a:cubicBezTo>
                    <a:pt x="808" y="1207"/>
                    <a:pt x="821" y="1400"/>
                    <a:pt x="826" y="1455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10" name="Freeform 29"/>
            <p:cNvSpPr/>
            <p:nvPr/>
          </p:nvSpPr>
          <p:spPr>
            <a:xfrm flipH="1" flipV="1">
              <a:off x="2955" y="1162"/>
              <a:ext cx="469" cy="12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4"/>
                </a:cxn>
                <a:cxn ang="0">
                  <a:pos x="50" y="147"/>
                </a:cxn>
                <a:cxn ang="0">
                  <a:pos x="69" y="294"/>
                </a:cxn>
                <a:cxn ang="0">
                  <a:pos x="81" y="521"/>
                </a:cxn>
                <a:cxn ang="0">
                  <a:pos x="86" y="712"/>
                </a:cxn>
              </a:cxnLst>
              <a:rect l="0" t="0" r="0" b="0"/>
              <a:pathLst>
                <a:path w="826" h="1455">
                  <a:moveTo>
                    <a:pt x="0" y="0"/>
                  </a:moveTo>
                  <a:cubicBezTo>
                    <a:pt x="103" y="20"/>
                    <a:pt x="206" y="40"/>
                    <a:pt x="286" y="90"/>
                  </a:cubicBezTo>
                  <a:cubicBezTo>
                    <a:pt x="366" y="140"/>
                    <a:pt x="418" y="215"/>
                    <a:pt x="480" y="300"/>
                  </a:cubicBezTo>
                  <a:cubicBezTo>
                    <a:pt x="542" y="385"/>
                    <a:pt x="610" y="473"/>
                    <a:pt x="660" y="600"/>
                  </a:cubicBezTo>
                  <a:cubicBezTo>
                    <a:pt x="710" y="727"/>
                    <a:pt x="752" y="923"/>
                    <a:pt x="780" y="1065"/>
                  </a:cubicBezTo>
                  <a:cubicBezTo>
                    <a:pt x="808" y="1207"/>
                    <a:pt x="821" y="1400"/>
                    <a:pt x="826" y="1455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11" name="Freeform 30"/>
            <p:cNvSpPr/>
            <p:nvPr/>
          </p:nvSpPr>
          <p:spPr>
            <a:xfrm flipV="1">
              <a:off x="2336" y="1117"/>
              <a:ext cx="354" cy="1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" y="82"/>
                </a:cxn>
                <a:cxn ang="0">
                  <a:pos x="79" y="291"/>
                </a:cxn>
                <a:cxn ang="0">
                  <a:pos x="95" y="581"/>
                </a:cxn>
                <a:cxn ang="0">
                  <a:pos x="97" y="1065"/>
                </a:cxn>
              </a:cxnLst>
              <a:rect l="0" t="0" r="0" b="0"/>
              <a:pathLst>
                <a:path w="543" h="1155">
                  <a:moveTo>
                    <a:pt x="0" y="0"/>
                  </a:moveTo>
                  <a:cubicBezTo>
                    <a:pt x="91" y="18"/>
                    <a:pt x="183" y="37"/>
                    <a:pt x="256" y="90"/>
                  </a:cubicBezTo>
                  <a:cubicBezTo>
                    <a:pt x="329" y="143"/>
                    <a:pt x="391" y="225"/>
                    <a:pt x="436" y="315"/>
                  </a:cubicBezTo>
                  <a:cubicBezTo>
                    <a:pt x="481" y="405"/>
                    <a:pt x="509" y="490"/>
                    <a:pt x="526" y="630"/>
                  </a:cubicBezTo>
                  <a:cubicBezTo>
                    <a:pt x="543" y="770"/>
                    <a:pt x="540" y="1045"/>
                    <a:pt x="540" y="1155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12" name="Freeform 31"/>
            <p:cNvSpPr/>
            <p:nvPr/>
          </p:nvSpPr>
          <p:spPr>
            <a:xfrm>
              <a:off x="2175" y="2625"/>
              <a:ext cx="325" cy="9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3" y="131"/>
                </a:cxn>
                <a:cxn ang="0">
                  <a:pos x="211" y="354"/>
                </a:cxn>
                <a:cxn ang="0">
                  <a:pos x="66" y="492"/>
                </a:cxn>
              </a:cxnLst>
              <a:rect l="0" t="0" r="0" b="0"/>
              <a:pathLst>
                <a:path w="363" h="1230">
                  <a:moveTo>
                    <a:pt x="0" y="0"/>
                  </a:moveTo>
                  <a:cubicBezTo>
                    <a:pt x="122" y="91"/>
                    <a:pt x="245" y="183"/>
                    <a:pt x="300" y="330"/>
                  </a:cubicBezTo>
                  <a:cubicBezTo>
                    <a:pt x="355" y="477"/>
                    <a:pt x="363" y="735"/>
                    <a:pt x="330" y="885"/>
                  </a:cubicBezTo>
                  <a:cubicBezTo>
                    <a:pt x="297" y="1035"/>
                    <a:pt x="149" y="1170"/>
                    <a:pt x="104" y="1230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13" name="Freeform 32"/>
            <p:cNvSpPr/>
            <p:nvPr/>
          </p:nvSpPr>
          <p:spPr>
            <a:xfrm flipH="1" flipV="1">
              <a:off x="3272" y="1117"/>
              <a:ext cx="243" cy="10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0" y="175"/>
                </a:cxn>
                <a:cxn ang="0">
                  <a:pos x="66" y="468"/>
                </a:cxn>
                <a:cxn ang="0">
                  <a:pos x="21" y="651"/>
                </a:cxn>
              </a:cxnLst>
              <a:rect l="0" t="0" r="0" b="0"/>
              <a:pathLst>
                <a:path w="363" h="1230">
                  <a:moveTo>
                    <a:pt x="0" y="0"/>
                  </a:moveTo>
                  <a:cubicBezTo>
                    <a:pt x="122" y="91"/>
                    <a:pt x="245" y="183"/>
                    <a:pt x="300" y="330"/>
                  </a:cubicBezTo>
                  <a:cubicBezTo>
                    <a:pt x="355" y="477"/>
                    <a:pt x="363" y="735"/>
                    <a:pt x="330" y="885"/>
                  </a:cubicBezTo>
                  <a:cubicBezTo>
                    <a:pt x="297" y="1035"/>
                    <a:pt x="149" y="1170"/>
                    <a:pt x="104" y="1230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14" name="Line 33"/>
            <p:cNvSpPr/>
            <p:nvPr/>
          </p:nvSpPr>
          <p:spPr>
            <a:xfrm rot="4545231" flipH="1">
              <a:off x="3033" y="1914"/>
              <a:ext cx="304" cy="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71715" name="Line 34"/>
            <p:cNvSpPr/>
            <p:nvPr/>
          </p:nvSpPr>
          <p:spPr>
            <a:xfrm rot="-5954769" flipH="1">
              <a:off x="2645" y="3210"/>
              <a:ext cx="304" cy="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arrow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264647048"/>
      </p:ext>
    </p:extLst>
  </p:cSld>
  <p:clrMapOvr>
    <a:masterClrMapping/>
  </p:clrMapOvr>
  <p:transition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376743" y="328434"/>
            <a:ext cx="8586964" cy="4386738"/>
          </a:xfrm>
        </p:spPr>
        <p:txBody>
          <a:bodyPr>
            <a:normAutofit/>
          </a:bodyPr>
          <a:lstStyle/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  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如下图所示，一个条形磁铁的周围放着能自由转动的小磁针甲、乙、丙、丁，这四个小磁针静止时</a:t>
            </a: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极指向画错的是（磁针的黑端表示</a:t>
            </a: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极）（ </a:t>
            </a: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algn="l" defTabSz="914400" eaLnBrk="1" fontAlgn="auto" latinLnBrk="0" hangingPunct="1">
              <a:lnSpc>
                <a:spcPct val="150000"/>
              </a:lnSpc>
              <a:buSzPct val="75000"/>
              <a:buFont typeface="Wingdings" panose="05000000000000000000" pitchFamily="2" charset="2"/>
              <a:buNone/>
            </a:pP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．磁针甲 </a:t>
            </a: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．磁针乙 </a:t>
            </a: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．磁针丙 </a:t>
            </a:r>
            <a:r>
              <a:rPr lang="en-US" altLang="x-none" sz="2400" b="1" kern="1200" baseline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．磁针丁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24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100" y="2848023"/>
            <a:ext cx="5500370" cy="19485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Box 1"/>
          <p:cNvSpPr/>
          <p:nvPr/>
        </p:nvSpPr>
        <p:spPr>
          <a:xfrm flipH="1">
            <a:off x="4813356" y="1469547"/>
            <a:ext cx="569614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360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pitchFamily="34" charset="0"/>
              </a:rPr>
              <a:t>C</a:t>
            </a:r>
            <a:endParaRPr lang="en-US" altLang="x-none" sz="360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26977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 bldLvl="0"/>
      <p:bldP spid="2355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4294967295"/>
          </p:nvPr>
        </p:nvSpPr>
        <p:spPr>
          <a:xfrm>
            <a:off x="71149" y="66199"/>
            <a:ext cx="9043035" cy="849154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2695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695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说一说它们的磁极在何处，动手做一做，看跟你的想法是否一样。</a:t>
            </a:r>
          </a:p>
        </p:txBody>
      </p:sp>
      <p:pic>
        <p:nvPicPr>
          <p:cNvPr id="1024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960" y="1336358"/>
            <a:ext cx="2530958" cy="16644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12" y="915353"/>
            <a:ext cx="3120049" cy="2138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7400" y="1430178"/>
            <a:ext cx="2696045" cy="147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矩形 1"/>
          <p:cNvSpPr/>
          <p:nvPr/>
        </p:nvSpPr>
        <p:spPr>
          <a:xfrm>
            <a:off x="71148" y="3521393"/>
            <a:ext cx="8952296" cy="16130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9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条形磁铁</a:t>
            </a:r>
            <a:r>
              <a:rPr lang="en-US" altLang="x-none" sz="329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,</a:t>
            </a:r>
            <a:r>
              <a:rPr lang="zh-CN" altLang="en-US" sz="329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蹄形磁铁的磁极在两端；环形磁铁的磁极一般在圆环的内外二个侧面，有的也在上下二个面。</a:t>
            </a:r>
          </a:p>
        </p:txBody>
      </p:sp>
    </p:spTree>
    <p:extLst>
      <p:ext uri="{BB962C8B-B14F-4D97-AF65-F5344CB8AC3E}">
        <p14:creationId xmlns:p14="http://schemas.microsoft.com/office/powerpoint/2010/main" val="1362599877"/>
      </p:ext>
    </p:extLst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bldLvl="0"/>
      <p:bldP spid="1024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36" name="Text Box 12"/>
          <p:cNvSpPr txBox="1">
            <a:spLocks noChangeArrowheads="1"/>
          </p:cNvSpPr>
          <p:nvPr/>
        </p:nvSpPr>
        <p:spPr bwMode="auto">
          <a:xfrm>
            <a:off x="1060980" y="4002292"/>
            <a:ext cx="5871916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solidFill>
                  <a:srgbClr val="FF0000"/>
                </a:solidFill>
                <a:effectLst/>
                <a:latin typeface="Garamond" pitchFamily="18" charset="0"/>
                <a:ea typeface="宋体" panose="02010600030101010101" pitchFamily="2" charset="-122"/>
                <a:cs typeface="+mn-cs"/>
              </a:rPr>
              <a:t>物理学中将具有磁性的物体叫做磁体。</a:t>
            </a:r>
          </a:p>
        </p:txBody>
      </p:sp>
      <p:sp>
        <p:nvSpPr>
          <p:cNvPr id="29700" name="Text Box 13"/>
          <p:cNvSpPr txBox="1"/>
          <p:nvPr/>
        </p:nvSpPr>
        <p:spPr>
          <a:xfrm>
            <a:off x="376250" y="356174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999438" name="Rectangle 14"/>
          <p:cNvSpPr/>
          <p:nvPr/>
        </p:nvSpPr>
        <p:spPr>
          <a:xfrm>
            <a:off x="237491" y="1339984"/>
            <a:ext cx="8223885" cy="438598"/>
          </a:xfrm>
          <a:prstGeom prst="rect">
            <a:avLst/>
          </a:prstGeom>
          <a:noFill/>
          <a:ln w="15875">
            <a:noFill/>
          </a:ln>
        </p:spPr>
        <p:txBody>
          <a:bodyPr wrap="square"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实验器材：条形磁体、铜丝、铝丝、塑料品、订书针（铁质）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999439" name="Rectangle 15"/>
          <p:cNvSpPr/>
          <p:nvPr/>
        </p:nvSpPr>
        <p:spPr>
          <a:xfrm>
            <a:off x="709295" y="2772907"/>
            <a:ext cx="7301230" cy="956767"/>
          </a:xfrm>
          <a:prstGeom prst="rect">
            <a:avLst/>
          </a:prstGeom>
          <a:noFill/>
          <a:ln w="15875">
            <a:noFill/>
          </a:ln>
        </p:spPr>
        <p:txBody>
          <a:bodyPr wrap="square" lIns="68885" tIns="34443" rIns="68885" bIns="34443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95" dirty="0">
                <a:latin typeface="Arial" panose="020B0604020202020204" pitchFamily="34" charset="0"/>
              </a:rPr>
              <a:t>磁体不是任何金属都能吸引，能吸引铁、钴、镍等物质，这种性质叫做</a:t>
            </a:r>
            <a:r>
              <a:rPr lang="zh-CN" altLang="en-US" sz="2395" b="1" dirty="0">
                <a:solidFill>
                  <a:srgbClr val="FF0000"/>
                </a:solidFill>
                <a:latin typeface="Arial" panose="020B0604020202020204" pitchFamily="34" charset="0"/>
              </a:rPr>
              <a:t>磁性</a:t>
            </a:r>
            <a:r>
              <a:rPr lang="zh-CN" altLang="en-US" sz="2395" dirty="0">
                <a:latin typeface="Arial" panose="020B0604020202020204" pitchFamily="34" charset="0"/>
              </a:rPr>
              <a:t>。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99440" name="Text Box 16"/>
          <p:cNvSpPr txBox="1">
            <a:spLocks noChangeArrowheads="1"/>
          </p:cNvSpPr>
          <p:nvPr/>
        </p:nvSpPr>
        <p:spPr bwMode="auto">
          <a:xfrm>
            <a:off x="709190" y="1880705"/>
            <a:ext cx="5871916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问题：磁体能够吸引桌上的哪些东西？</a:t>
            </a:r>
          </a:p>
        </p:txBody>
      </p:sp>
    </p:spTree>
    <p:extLst>
      <p:ext uri="{BB962C8B-B14F-4D97-AF65-F5344CB8AC3E}">
        <p14:creationId xmlns:p14="http://schemas.microsoft.com/office/powerpoint/2010/main" val="778989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9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9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9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999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9436" grpId="0" bldLvl="0" animBg="1"/>
      <p:bldP spid="999438" grpId="0"/>
      <p:bldP spid="9994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/>
          <p:nvPr/>
        </p:nvSpPr>
        <p:spPr>
          <a:xfrm>
            <a:off x="721995" y="508621"/>
            <a:ext cx="730123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5" b="1" dirty="0">
                <a:latin typeface="Arial" panose="020B0604020202020204" pitchFamily="34" charset="0"/>
              </a:rPr>
              <a:t>分类</a:t>
            </a:r>
            <a:endParaRPr lang="en-US" altLang="zh-CN" sz="2395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395" dirty="0">
                <a:latin typeface="Arial" panose="020B0604020202020204" pitchFamily="34" charset="0"/>
              </a:rPr>
              <a:t>按形状：蹄形、条形、针形磁体。</a:t>
            </a:r>
          </a:p>
          <a:p>
            <a:pPr>
              <a:lnSpc>
                <a:spcPct val="150000"/>
              </a:lnSpc>
            </a:pPr>
            <a:r>
              <a:rPr lang="zh-CN" altLang="en-US" sz="2395" dirty="0">
                <a:latin typeface="Arial" panose="020B0604020202020204" pitchFamily="34" charset="0"/>
              </a:rPr>
              <a:t>按来源：天然磁体、人造磁体。</a:t>
            </a:r>
          </a:p>
          <a:p>
            <a:pPr>
              <a:lnSpc>
                <a:spcPct val="150000"/>
              </a:lnSpc>
            </a:pPr>
            <a:r>
              <a:rPr lang="zh-CN" altLang="en-US" sz="2395" dirty="0">
                <a:latin typeface="Arial" panose="020B0604020202020204" pitchFamily="34" charset="0"/>
              </a:rPr>
              <a:t>按长短：软磁体</a:t>
            </a:r>
            <a:r>
              <a:rPr lang="en-US" altLang="zh-CN" sz="2395" dirty="0">
                <a:latin typeface="Arial" panose="020B0604020202020204" pitchFamily="34" charset="0"/>
              </a:rPr>
              <a:t>——</a:t>
            </a:r>
            <a:r>
              <a:rPr lang="zh-CN" altLang="en-US" sz="2395" dirty="0">
                <a:latin typeface="Arial" panose="020B0604020202020204" pitchFamily="34" charset="0"/>
              </a:rPr>
              <a:t>磁性很容易消失；</a:t>
            </a:r>
          </a:p>
          <a:p>
            <a:pPr>
              <a:lnSpc>
                <a:spcPct val="150000"/>
              </a:lnSpc>
            </a:pPr>
            <a:r>
              <a:rPr lang="zh-CN" altLang="en-US" sz="2395" dirty="0">
                <a:latin typeface="Arial" panose="020B0604020202020204" pitchFamily="34" charset="0"/>
              </a:rPr>
              <a:t>硬（永）磁体</a:t>
            </a:r>
            <a:r>
              <a:rPr lang="en-US" altLang="zh-CN" sz="2395" dirty="0">
                <a:latin typeface="Arial" panose="020B0604020202020204" pitchFamily="34" charset="0"/>
              </a:rPr>
              <a:t>——</a:t>
            </a:r>
            <a:r>
              <a:rPr lang="zh-CN" altLang="en-US" sz="2395" dirty="0">
                <a:latin typeface="Arial" panose="020B0604020202020204" pitchFamily="34" charset="0"/>
              </a:rPr>
              <a:t>磁性能永久保持。</a:t>
            </a:r>
          </a:p>
        </p:txBody>
      </p:sp>
    </p:spTree>
    <p:extLst>
      <p:ext uri="{BB962C8B-B14F-4D97-AF65-F5344CB8AC3E}">
        <p14:creationId xmlns:p14="http://schemas.microsoft.com/office/powerpoint/2010/main" val="104597720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22" name="Text Box 6"/>
          <p:cNvSpPr txBox="1">
            <a:spLocks noChangeArrowheads="1"/>
          </p:cNvSpPr>
          <p:nvPr/>
        </p:nvSpPr>
        <p:spPr bwMode="auto">
          <a:xfrm>
            <a:off x="1770252" y="3436144"/>
            <a:ext cx="5548865" cy="46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395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宋体" panose="02010600030101010101" pitchFamily="2" charset="-122"/>
                <a:cs typeface="+mn-cs"/>
              </a:rPr>
              <a:t>磁体上各部分的吸引能力是否相同呢？</a:t>
            </a:r>
          </a:p>
        </p:txBody>
      </p:sp>
      <p:sp>
        <p:nvSpPr>
          <p:cNvPr id="31748" name="Text Box 7"/>
          <p:cNvSpPr txBox="1"/>
          <p:nvPr/>
        </p:nvSpPr>
        <p:spPr>
          <a:xfrm>
            <a:off x="274650" y="386093"/>
            <a:ext cx="1656821" cy="4615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华文行楷" pitchFamily="2" charset="-122"/>
                <a:ea typeface="华文行楷" pitchFamily="2" charset="-122"/>
              </a:rPr>
              <a:t>探究实验：</a:t>
            </a:r>
          </a:p>
        </p:txBody>
      </p:sp>
      <p:sp>
        <p:nvSpPr>
          <p:cNvPr id="1033224" name="Rectangle 8"/>
          <p:cNvSpPr/>
          <p:nvPr/>
        </p:nvSpPr>
        <p:spPr>
          <a:xfrm>
            <a:off x="431801" y="1301153"/>
            <a:ext cx="7803515" cy="438598"/>
          </a:xfrm>
          <a:prstGeom prst="rect">
            <a:avLst/>
          </a:prstGeom>
          <a:noFill/>
          <a:ln w="15875">
            <a:noFill/>
          </a:ln>
        </p:spPr>
        <p:txBody>
          <a:bodyPr wrap="square" lIns="68885" tIns="34443" rIns="68885" bIns="34443" anchor="ctr">
            <a:spAutoFit/>
          </a:bodyPr>
          <a:lstStyle/>
          <a:p>
            <a:r>
              <a:rPr lang="zh-CN" altLang="en-US" sz="2395" dirty="0">
                <a:latin typeface="Arial" panose="020B0604020202020204" pitchFamily="34" charset="0"/>
                <a:ea typeface="楷体_GB2312" pitchFamily="49" charset="-122"/>
              </a:rPr>
              <a:t>实验器材：条形磁体（蹄形磁体）、订书针多枚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33225" name="Rectangle 9"/>
          <p:cNvSpPr/>
          <p:nvPr/>
        </p:nvSpPr>
        <p:spPr>
          <a:xfrm>
            <a:off x="1931776" y="3919302"/>
            <a:ext cx="5034280" cy="512440"/>
          </a:xfrm>
          <a:prstGeom prst="rect">
            <a:avLst/>
          </a:prstGeom>
          <a:noFill/>
          <a:ln w="15875">
            <a:noFill/>
          </a:ln>
        </p:spPr>
        <p:txBody>
          <a:bodyPr wrap="none" lIns="68885" tIns="34443" rIns="68885" bIns="34443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95" b="1" dirty="0">
                <a:latin typeface="Arial" panose="020B0604020202020204" pitchFamily="34" charset="0"/>
              </a:rPr>
              <a:t>磁体上</a:t>
            </a:r>
            <a:r>
              <a:rPr lang="zh-CN" altLang="en-US" sz="2395" b="1" dirty="0">
                <a:solidFill>
                  <a:schemeClr val="hlink"/>
                </a:solidFill>
                <a:latin typeface="Arial" panose="020B0604020202020204" pitchFamily="34" charset="0"/>
              </a:rPr>
              <a:t>两端的磁性最强</a:t>
            </a:r>
            <a:r>
              <a:rPr lang="zh-CN" altLang="en-US" sz="2395" b="1" dirty="0">
                <a:latin typeface="Arial" panose="020B0604020202020204" pitchFamily="34" charset="0"/>
              </a:rPr>
              <a:t>，叫做</a:t>
            </a:r>
            <a:r>
              <a:rPr lang="zh-CN" altLang="en-US" sz="2395" b="1" dirty="0">
                <a:solidFill>
                  <a:srgbClr val="0033CC"/>
                </a:solidFill>
                <a:latin typeface="Arial" panose="020B0604020202020204" pitchFamily="34" charset="0"/>
              </a:rPr>
              <a:t>磁极</a:t>
            </a:r>
            <a:r>
              <a:rPr lang="zh-CN" altLang="en-US" sz="2395" b="1" dirty="0">
                <a:latin typeface="Arial" panose="020B0604020202020204" pitchFamily="34" charset="0"/>
              </a:rPr>
              <a:t>。</a:t>
            </a:r>
            <a:r>
              <a:rPr lang="zh-CN" altLang="en-US" sz="100" b="1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033227" name="Picture 11" descr="磁极"/>
          <p:cNvPicPr>
            <a:picLocks noChangeAspect="1"/>
          </p:cNvPicPr>
          <p:nvPr/>
        </p:nvPicPr>
        <p:blipFill>
          <a:blip r:embed="rId2"/>
          <a:srcRect t="21001" b="23555"/>
          <a:stretch>
            <a:fillRect/>
          </a:stretch>
        </p:blipFill>
        <p:spPr>
          <a:xfrm>
            <a:off x="2322231" y="1977970"/>
            <a:ext cx="3206750" cy="1188244"/>
          </a:xfrm>
          <a:prstGeom prst="rect">
            <a:avLst/>
          </a:prstGeom>
          <a:noFill/>
          <a:ln w="57150" cap="flat" cmpd="thickThin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33229" name="Rectangle 13"/>
          <p:cNvSpPr/>
          <p:nvPr/>
        </p:nvSpPr>
        <p:spPr>
          <a:xfrm>
            <a:off x="2902115" y="4462463"/>
            <a:ext cx="2279650" cy="438598"/>
          </a:xfrm>
          <a:prstGeom prst="rect">
            <a:avLst/>
          </a:prstGeom>
          <a:noFill/>
          <a:ln w="15875">
            <a:noFill/>
          </a:ln>
        </p:spPr>
        <p:txBody>
          <a:bodyPr wrap="none" lIns="68885" tIns="34443" rIns="68885" bIns="34443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solidFill>
                  <a:schemeClr val="hlink"/>
                </a:solidFill>
                <a:latin typeface="Arial" panose="020B0604020202020204" pitchFamily="34" charset="0"/>
              </a:rPr>
              <a:t>中间磁性最弱。</a:t>
            </a:r>
          </a:p>
        </p:txBody>
      </p:sp>
    </p:spTree>
    <p:extLst>
      <p:ext uri="{BB962C8B-B14F-4D97-AF65-F5344CB8AC3E}">
        <p14:creationId xmlns:p14="http://schemas.microsoft.com/office/powerpoint/2010/main" val="1402786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033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3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3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3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224" grpId="0"/>
      <p:bldP spid="1033225" grpId="0"/>
      <p:bldP spid="10332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9"/>
          <p:cNvSpPr/>
          <p:nvPr/>
        </p:nvSpPr>
        <p:spPr>
          <a:xfrm>
            <a:off x="867316" y="3561165"/>
            <a:ext cx="6572650" cy="104015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95" dirty="0">
                <a:latin typeface="Arial" panose="020B0604020202020204" pitchFamily="34" charset="0"/>
              </a:rPr>
              <a:t>能自由转动的磁体，静止时指南的磁极</a:t>
            </a:r>
            <a:r>
              <a:rPr lang="zh-CN" altLang="en-US" sz="2095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叫南极（</a:t>
            </a:r>
            <a:r>
              <a:rPr lang="en-US" altLang="zh-CN" sz="2095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S</a:t>
            </a:r>
            <a:r>
              <a:rPr lang="zh-CN" altLang="en-US" sz="2095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极）</a:t>
            </a:r>
          </a:p>
          <a:p>
            <a:pPr>
              <a:lnSpc>
                <a:spcPct val="150000"/>
              </a:lnSpc>
            </a:pPr>
            <a:r>
              <a:rPr lang="zh-CN" altLang="en-US" sz="2095" dirty="0">
                <a:latin typeface="Arial" panose="020B0604020202020204" pitchFamily="34" charset="0"/>
              </a:rPr>
              <a:t>能自由转动的磁体，静止时指北的磁极</a:t>
            </a: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叫北极</a:t>
            </a: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95" dirty="0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极）</a:t>
            </a:r>
          </a:p>
        </p:txBody>
      </p:sp>
      <p:sp>
        <p:nvSpPr>
          <p:cNvPr id="32773" name="Rectangle 12"/>
          <p:cNvSpPr/>
          <p:nvPr/>
        </p:nvSpPr>
        <p:spPr>
          <a:xfrm>
            <a:off x="263925" y="331442"/>
            <a:ext cx="3197860" cy="512440"/>
          </a:xfrm>
          <a:prstGeom prst="rect">
            <a:avLst/>
          </a:prstGeom>
          <a:noFill/>
          <a:ln w="15875">
            <a:noFill/>
          </a:ln>
        </p:spPr>
        <p:txBody>
          <a:bodyPr wrap="none" lIns="68885" tIns="34443" rIns="68885" bIns="34443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95" b="1" dirty="0">
                <a:solidFill>
                  <a:srgbClr val="0033CC"/>
                </a:solidFill>
                <a:latin typeface="Arial" panose="020B0604020202020204" pitchFamily="34" charset="0"/>
              </a:rPr>
              <a:t>磁极是如何规定的呢？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33794" name="Picture 9" descr="7dd98d1001e9390195bc7fef7aec54e737d196a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607" y="658581"/>
            <a:ext cx="2101015" cy="21062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10" descr="司南_副本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-488058">
            <a:off x="588646" y="938944"/>
            <a:ext cx="2327275" cy="16697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Text Box 12"/>
          <p:cNvSpPr txBox="1"/>
          <p:nvPr/>
        </p:nvSpPr>
        <p:spPr>
          <a:xfrm>
            <a:off x="1339087" y="2518820"/>
            <a:ext cx="1023785" cy="48506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95" dirty="0">
                <a:latin typeface="Arial" panose="020B0604020202020204" pitchFamily="34" charset="0"/>
              </a:rPr>
              <a:t>司南</a:t>
            </a:r>
          </a:p>
        </p:txBody>
      </p:sp>
      <p:sp>
        <p:nvSpPr>
          <p:cNvPr id="33798" name="Text Box 13"/>
          <p:cNvSpPr txBox="1"/>
          <p:nvPr/>
        </p:nvSpPr>
        <p:spPr>
          <a:xfrm>
            <a:off x="5185117" y="2868734"/>
            <a:ext cx="1401469" cy="485068"/>
          </a:xfrm>
          <a:prstGeom prst="rect">
            <a:avLst/>
          </a:prstGeom>
          <a:noFill/>
          <a:ln w="15875">
            <a:noFill/>
          </a:ln>
        </p:spPr>
        <p:txBody>
          <a:bodyPr lIns="68885" tIns="34443" rIns="68885" bIns="3444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95" dirty="0">
                <a:latin typeface="Arial" panose="020B0604020202020204" pitchFamily="34" charset="0"/>
              </a:rPr>
              <a:t>指南针</a:t>
            </a:r>
          </a:p>
        </p:txBody>
      </p:sp>
    </p:spTree>
    <p:extLst>
      <p:ext uri="{BB962C8B-B14F-4D97-AF65-F5344CB8AC3E}">
        <p14:creationId xmlns:p14="http://schemas.microsoft.com/office/powerpoint/2010/main" val="335439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  <p:bldP spid="33797" grpId="0"/>
      <p:bldP spid="3379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08.6850393700788,&quot;width&quot;:3308.685039370078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703.3338582677166,&quot;width&quot;:5175.314960629921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2316</Words>
  <Application>Microsoft Office PowerPoint</Application>
  <PresentationFormat>全屏显示(16:9)</PresentationFormat>
  <Paragraphs>199</Paragraphs>
  <Slides>41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Office 主题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磁化规律：被磁化成异名磁极。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观察条形磁体和蹄形磁体的磁感线分布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地磁场如何产生？</vt:lpstr>
      <vt:lpstr>近百年地球磁场衰减 </vt:lpstr>
      <vt:lpstr>磁 偏 角</vt:lpstr>
      <vt:lpstr>思考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2020-08-24T01:03:12Z</dcterms:created>
  <dcterms:modified xsi:type="dcterms:W3CDTF">2020-08-24T07:48:30Z</dcterms:modified>
</cp:coreProperties>
</file>